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0.xml" ContentType="application/vnd.openxmlformats-officedocument.presentationml.tags+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ppt/tags/tag22.xml" ContentType="application/vnd.openxmlformats-officedocument.presentationml.tags+xml"/>
  <Override PartName="/ppt/notesSlides/notesSlide39.xml" ContentType="application/vnd.openxmlformats-officedocument.presentationml.notesSlide+xml"/>
  <Override PartName="/ppt/tags/tag23.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6.xml" ContentType="application/vnd.openxmlformats-officedocument.presentationml.tags+xml"/>
  <Override PartName="/ppt/notesSlides/notesSlide49.xml" ContentType="application/vnd.openxmlformats-officedocument.presentationml.notesSlide+xml"/>
  <Override PartName="/ppt/tags/tag27.xml" ContentType="application/vnd.openxmlformats-officedocument.presentationml.tags+xml"/>
  <Override PartName="/ppt/notesSlides/notesSlide50.xml" ContentType="application/vnd.openxmlformats-officedocument.presentationml.notesSlide+xml"/>
  <Override PartName="/ppt/tags/tag28.xml" ContentType="application/vnd.openxmlformats-officedocument.presentationml.tags+xml"/>
  <Override PartName="/ppt/notesSlides/notesSlide51.xml" ContentType="application/vnd.openxmlformats-officedocument.presentationml.notesSlide+xml"/>
  <Override PartName="/ppt/tags/tag29.xml" ContentType="application/vnd.openxmlformats-officedocument.presentationml.tags+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11" r:id="rId3"/>
    <p:sldMasterId id="2147483723" r:id="rId4"/>
  </p:sldMasterIdLst>
  <p:notesMasterIdLst>
    <p:notesMasterId r:id="rId65"/>
  </p:notesMasterIdLst>
  <p:sldIdLst>
    <p:sldId id="256" r:id="rId5"/>
    <p:sldId id="313" r:id="rId6"/>
    <p:sldId id="288" r:id="rId7"/>
    <p:sldId id="300" r:id="rId8"/>
    <p:sldId id="301" r:id="rId9"/>
    <p:sldId id="302" r:id="rId10"/>
    <p:sldId id="303" r:id="rId11"/>
    <p:sldId id="304" r:id="rId12"/>
    <p:sldId id="305" r:id="rId13"/>
    <p:sldId id="260" r:id="rId14"/>
    <p:sldId id="261" r:id="rId15"/>
    <p:sldId id="262" r:id="rId16"/>
    <p:sldId id="310" r:id="rId17"/>
    <p:sldId id="263" r:id="rId18"/>
    <p:sldId id="264" r:id="rId19"/>
    <p:sldId id="265" r:id="rId20"/>
    <p:sldId id="266" r:id="rId21"/>
    <p:sldId id="267" r:id="rId22"/>
    <p:sldId id="268" r:id="rId23"/>
    <p:sldId id="269" r:id="rId24"/>
    <p:sldId id="270" r:id="rId25"/>
    <p:sldId id="287" r:id="rId26"/>
    <p:sldId id="309" r:id="rId27"/>
    <p:sldId id="289" r:id="rId28"/>
    <p:sldId id="290" r:id="rId29"/>
    <p:sldId id="291" r:id="rId30"/>
    <p:sldId id="293" r:id="rId31"/>
    <p:sldId id="292" r:id="rId32"/>
    <p:sldId id="294" r:id="rId33"/>
    <p:sldId id="295" r:id="rId34"/>
    <p:sldId id="296" r:id="rId35"/>
    <p:sldId id="297" r:id="rId36"/>
    <p:sldId id="298" r:id="rId37"/>
    <p:sldId id="299" r:id="rId38"/>
    <p:sldId id="258" r:id="rId39"/>
    <p:sldId id="278" r:id="rId40"/>
    <p:sldId id="286" r:id="rId41"/>
    <p:sldId id="279" r:id="rId42"/>
    <p:sldId id="280" r:id="rId43"/>
    <p:sldId id="281" r:id="rId44"/>
    <p:sldId id="259" r:id="rId45"/>
    <p:sldId id="282" r:id="rId46"/>
    <p:sldId id="271" r:id="rId47"/>
    <p:sldId id="272" r:id="rId48"/>
    <p:sldId id="308" r:id="rId49"/>
    <p:sldId id="274" r:id="rId50"/>
    <p:sldId id="306" r:id="rId51"/>
    <p:sldId id="273" r:id="rId52"/>
    <p:sldId id="275" r:id="rId53"/>
    <p:sldId id="276" r:id="rId54"/>
    <p:sldId id="314" r:id="rId55"/>
    <p:sldId id="315" r:id="rId56"/>
    <p:sldId id="277" r:id="rId57"/>
    <p:sldId id="311" r:id="rId58"/>
    <p:sldId id="312" r:id="rId59"/>
    <p:sldId id="283" r:id="rId60"/>
    <p:sldId id="307" r:id="rId61"/>
    <p:sldId id="284" r:id="rId62"/>
    <p:sldId id="285" r:id="rId63"/>
    <p:sldId id="257" r:id="rId6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A72D0-CB96-4442-8D4D-DBC6486546A4}" v="14" dt="2023-05-11T14:26:49.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277" autoAdjust="0"/>
  </p:normalViewPr>
  <p:slideViewPr>
    <p:cSldViewPr>
      <p:cViewPr varScale="1">
        <p:scale>
          <a:sx n="81" d="100"/>
          <a:sy n="81" d="100"/>
        </p:scale>
        <p:origin x="2466"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4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Privitera" userId="S::dprivit2@kennesaw.edu::b19266b5-85bb-4cd7-abc7-9d22c2c9327d" providerId="AD" clId="Web-{2ACA72D0-CB96-4442-8D4D-DBC6486546A4}"/>
    <pc:docChg chg="modSld">
      <pc:chgData name="Donald Privitera" userId="S::dprivit2@kennesaw.edu::b19266b5-85bb-4cd7-abc7-9d22c2c9327d" providerId="AD" clId="Web-{2ACA72D0-CB96-4442-8D4D-DBC6486546A4}" dt="2023-05-11T14:26:49.569" v="13"/>
      <pc:docMkLst>
        <pc:docMk/>
      </pc:docMkLst>
      <pc:sldChg chg="modSp">
        <pc:chgData name="Donald Privitera" userId="S::dprivit2@kennesaw.edu::b19266b5-85bb-4cd7-abc7-9d22c2c9327d" providerId="AD" clId="Web-{2ACA72D0-CB96-4442-8D4D-DBC6486546A4}" dt="2023-05-11T14:26:49.569" v="13"/>
        <pc:sldMkLst>
          <pc:docMk/>
          <pc:sldMk cId="2027477294" sldId="275"/>
        </pc:sldMkLst>
        <pc:picChg chg="mod">
          <ac:chgData name="Donald Privitera" userId="S::dprivit2@kennesaw.edu::b19266b5-85bb-4cd7-abc7-9d22c2c9327d" providerId="AD" clId="Web-{2ACA72D0-CB96-4442-8D4D-DBC6486546A4}" dt="2023-05-11T14:26:14.723" v="6" actId="14100"/>
          <ac:picMkLst>
            <pc:docMk/>
            <pc:sldMk cId="2027477294" sldId="275"/>
            <ac:picMk id="4" creationId="{D6A436CF-95CA-0347-54C4-8ADE6F81C017}"/>
          </ac:picMkLst>
        </pc:picChg>
        <pc:picChg chg="mod">
          <ac:chgData name="Donald Privitera" userId="S::dprivit2@kennesaw.edu::b19266b5-85bb-4cd7-abc7-9d22c2c9327d" providerId="AD" clId="Web-{2ACA72D0-CB96-4442-8D4D-DBC6486546A4}" dt="2023-05-11T14:26:49.569" v="13"/>
          <ac:picMkLst>
            <pc:docMk/>
            <pc:sldMk cId="2027477294" sldId="275"/>
            <ac:picMk id="6" creationId="{B8538569-5195-5845-2F50-10503E6EBBEB}"/>
          </ac:picMkLst>
        </pc:picChg>
      </pc:sldChg>
    </pc:docChg>
  </pc:docChgLst>
  <pc:docChgLst>
    <pc:chgData name="Bob Brown" userId="de4355ee-7296-4195-ba97-c8dead83c87d" providerId="ADAL" clId="{ECFB6054-298D-4C52-90DB-E4117B3EA554}"/>
    <pc:docChg chg="modSld">
      <pc:chgData name="Bob Brown" userId="de4355ee-7296-4195-ba97-c8dead83c87d" providerId="ADAL" clId="{ECFB6054-298D-4C52-90DB-E4117B3EA554}" dt="2023-03-21T20:27:10.737" v="2" actId="114"/>
      <pc:docMkLst>
        <pc:docMk/>
      </pc:docMkLst>
      <pc:sldChg chg="modSp mod">
        <pc:chgData name="Bob Brown" userId="de4355ee-7296-4195-ba97-c8dead83c87d" providerId="ADAL" clId="{ECFB6054-298D-4C52-90DB-E4117B3EA554}" dt="2023-03-21T20:27:10.737" v="2" actId="114"/>
        <pc:sldMkLst>
          <pc:docMk/>
          <pc:sldMk cId="1309268109" sldId="296"/>
        </pc:sldMkLst>
        <pc:spChg chg="mod">
          <ac:chgData name="Bob Brown" userId="de4355ee-7296-4195-ba97-c8dead83c87d" providerId="ADAL" clId="{ECFB6054-298D-4C52-90DB-E4117B3EA554}" dt="2023-03-21T20:27:10.737" v="2" actId="114"/>
          <ac:spMkLst>
            <pc:docMk/>
            <pc:sldMk cId="1309268109" sldId="296"/>
            <ac:spMk id="8" creationId="{00000000-0000-0000-0000-000000000000}"/>
          </ac:spMkLst>
        </pc:spChg>
      </pc:sldChg>
    </pc:docChg>
  </pc:docChgLst>
  <pc:docChgLst>
    <pc:chgData name="Bob Brown" userId="de4355ee-7296-4195-ba97-c8dead83c87d" providerId="ADAL" clId="{BC29BECF-BFC8-4814-9124-2E5497C00332}"/>
    <pc:docChg chg="addSld modSld">
      <pc:chgData name="Bob Brown" userId="de4355ee-7296-4195-ba97-c8dead83c87d" providerId="ADAL" clId="{BC29BECF-BFC8-4814-9124-2E5497C00332}" dt="2023-01-15T20:26:17.633" v="5"/>
      <pc:docMkLst>
        <pc:docMk/>
      </pc:docMkLst>
      <pc:sldChg chg="modSp add mod">
        <pc:chgData name="Bob Brown" userId="de4355ee-7296-4195-ba97-c8dead83c87d" providerId="ADAL" clId="{BC29BECF-BFC8-4814-9124-2E5497C00332}" dt="2023-01-15T20:25:59.146" v="3" actId="255"/>
        <pc:sldMkLst>
          <pc:docMk/>
          <pc:sldMk cId="3526208717" sldId="314"/>
        </pc:sldMkLst>
        <pc:spChg chg="mod">
          <ac:chgData name="Bob Brown" userId="de4355ee-7296-4195-ba97-c8dead83c87d" providerId="ADAL" clId="{BC29BECF-BFC8-4814-9124-2E5497C00332}" dt="2023-01-15T20:25:59.146" v="3" actId="255"/>
          <ac:spMkLst>
            <pc:docMk/>
            <pc:sldMk cId="3526208717" sldId="314"/>
            <ac:spMk id="3" creationId="{00000000-0000-0000-0000-000000000000}"/>
          </ac:spMkLst>
        </pc:spChg>
      </pc:sldChg>
      <pc:sldChg chg="add">
        <pc:chgData name="Bob Brown" userId="de4355ee-7296-4195-ba97-c8dead83c87d" providerId="ADAL" clId="{BC29BECF-BFC8-4814-9124-2E5497C00332}" dt="2023-01-15T20:26:17.633" v="5"/>
        <pc:sldMkLst>
          <pc:docMk/>
          <pc:sldMk cId="2355608379" sldId="315"/>
        </pc:sldMkLst>
      </pc:sldChg>
    </pc:docChg>
  </pc:docChgLst>
  <pc:docChgLst>
    <pc:chgData name="Bob Brown" userId="de4355ee-7296-4195-ba97-c8dead83c87d" providerId="ADAL" clId="{8E1EDC1C-AAD7-4B82-BA38-46D0BBC22253}"/>
    <pc:docChg chg="modSld">
      <pc:chgData name="Bob Brown" userId="de4355ee-7296-4195-ba97-c8dead83c87d" providerId="ADAL" clId="{8E1EDC1C-AAD7-4B82-BA38-46D0BBC22253}" dt="2023-02-08T22:33:35.338" v="9" actId="20577"/>
      <pc:docMkLst>
        <pc:docMk/>
      </pc:docMkLst>
      <pc:sldChg chg="modNotesTx">
        <pc:chgData name="Bob Brown" userId="de4355ee-7296-4195-ba97-c8dead83c87d" providerId="ADAL" clId="{8E1EDC1C-AAD7-4B82-BA38-46D0BBC22253}" dt="2023-02-08T22:33:35.338" v="9" actId="20577"/>
        <pc:sldMkLst>
          <pc:docMk/>
          <pc:sldMk cId="3095576246"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9288F88-397F-48A5-9EDD-2EE3814310E1}" type="datetimeFigureOut">
              <a:rPr lang="en-US" smtClean="0"/>
              <a:t>5/11/2023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A6F4E56-6737-48C6-900A-74A9DF4C2AD7}" type="slidenum">
              <a:rPr lang="en-US" smtClean="0"/>
              <a:t>‹#›</a:t>
            </a:fld>
            <a:endParaRPr lang="en-US"/>
          </a:p>
        </p:txBody>
      </p:sp>
    </p:spTree>
    <p:extLst>
      <p:ext uri="{BB962C8B-B14F-4D97-AF65-F5344CB8AC3E}">
        <p14:creationId xmlns:p14="http://schemas.microsoft.com/office/powerpoint/2010/main" val="330482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1:10</a:t>
            </a:r>
          </a:p>
        </p:txBody>
      </p:sp>
      <p:sp>
        <p:nvSpPr>
          <p:cNvPr id="4" name="Slide Number Placeholder 3"/>
          <p:cNvSpPr>
            <a:spLocks noGrp="1"/>
          </p:cNvSpPr>
          <p:nvPr>
            <p:ph type="sldNum" sz="quarter" idx="5"/>
          </p:nvPr>
        </p:nvSpPr>
        <p:spPr/>
        <p:txBody>
          <a:bodyPr/>
          <a:lstStyle/>
          <a:p>
            <a:fld id="{EA6F4E56-6737-48C6-900A-74A9DF4C2AD7}" type="slidenum">
              <a:rPr lang="en-US" smtClean="0"/>
              <a:t>1</a:t>
            </a:fld>
            <a:endParaRPr lang="en-US"/>
          </a:p>
        </p:txBody>
      </p:sp>
    </p:spTree>
    <p:extLst>
      <p:ext uri="{BB962C8B-B14F-4D97-AF65-F5344CB8AC3E}">
        <p14:creationId xmlns:p14="http://schemas.microsoft.com/office/powerpoint/2010/main" val="267649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Times New Roman" pitchFamily="18" charset="0"/>
                <a:ea typeface="+mn-ea"/>
                <a:cs typeface="+mn-cs"/>
              </a:rPr>
              <a:t>You are going to see this 27 times this semester.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 made 27 up - but you are going to see it up in the double digits probably ... What does it mean when the professor shows you the same thing half a dozen times?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It is important!  And once you realize something is important what do you infer from that?</a:t>
            </a:r>
          </a:p>
          <a:p>
            <a:r>
              <a:rPr lang="en-US" sz="1200" kern="1200" dirty="0">
                <a:solidFill>
                  <a:schemeClr val="tx1"/>
                </a:solidFill>
                <a:latin typeface="Times New Roman" pitchFamily="18" charset="0"/>
                <a:ea typeface="+mn-ea"/>
                <a:cs typeface="+mn-cs"/>
              </a:rPr>
              <a:t>You should know it because it is going to be on the test.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Okay - this is the von Neumann computer architecture. I have a central processing unit or a CPU.</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components of that CPU are a control unit and an arithmetic logic unit. They are connected together. </a:t>
            </a:r>
            <a:r>
              <a:rPr lang="en-US" dirty="0"/>
              <a:t>Registers are small fast memory that's part of the CPU. The registers hold data or control information being used at the moment by the CPU.</a:t>
            </a:r>
            <a:endParaRPr lang="en-US" sz="1200" kern="1200" dirty="0">
              <a:solidFill>
                <a:schemeClr val="tx1"/>
              </a:solidFill>
              <a:latin typeface="Times New Roman" pitchFamily="18" charset="0"/>
              <a:ea typeface="+mn-ea"/>
              <a:cs typeface="+mn-cs"/>
            </a:endParaRP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fat arrow on the diagram says that I can send more than one bit of data at a time across this path and the double ended fat arrow says that it is a two directional path.</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Then that central processing unit is connected to a memory and to the outside world with some sort of input and output facility.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This basic architecture is left over from the 1940s. So it is seventy years old. It is almost as old as I am!  It is still the way computers are designed in 2013.</a:t>
            </a:r>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arithmetic logic unit does exactly what you think it does. It provides arithmetic and logical operations.</a:t>
            </a:r>
            <a:r>
              <a:rPr lang="en-US" sz="1200" kern="1200" baseline="0" dirty="0">
                <a:solidFill>
                  <a:schemeClr val="tx1"/>
                </a:solidFill>
                <a:latin typeface="Times New Roman" pitchFamily="18" charset="0"/>
                <a:ea typeface="+mn-ea"/>
                <a:cs typeface="+mn-cs"/>
              </a:rPr>
              <a:t>  </a:t>
            </a:r>
            <a:r>
              <a:rPr lang="en-US" sz="1200" kern="1200" dirty="0">
                <a:solidFill>
                  <a:schemeClr val="tx1"/>
                </a:solidFill>
                <a:latin typeface="Times New Roman" pitchFamily="18" charset="0"/>
                <a:ea typeface="+mn-ea"/>
                <a:cs typeface="+mn-cs"/>
              </a:rPr>
              <a:t>This is not hard stuff. And it can also be used to transfer data both within the CPU and between the CPU and the input and output facility.</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8" charset="0"/>
                <a:ea typeface="+mn-ea"/>
                <a:cs typeface="+mn-cs"/>
              </a:rPr>
              <a:t>The arithmetic and logic unit is the thing that </a:t>
            </a:r>
            <a:r>
              <a:rPr lang="en-US" sz="1200" i="1" kern="1200" dirty="0">
                <a:solidFill>
                  <a:schemeClr val="tx1"/>
                </a:solidFill>
                <a:latin typeface="Times New Roman" pitchFamily="18" charset="0"/>
                <a:ea typeface="+mn-ea"/>
                <a:cs typeface="+mn-cs"/>
              </a:rPr>
              <a:t>does</a:t>
            </a:r>
            <a:r>
              <a:rPr lang="en-US" sz="1200" kern="1200" dirty="0">
                <a:solidFill>
                  <a:schemeClr val="tx1"/>
                </a:solidFill>
                <a:latin typeface="Times New Roman" pitchFamily="18" charset="0"/>
                <a:ea typeface="+mn-ea"/>
                <a:cs typeface="+mn-cs"/>
              </a:rPr>
              <a:t> the processing. The control unit </a:t>
            </a:r>
            <a:r>
              <a:rPr lang="en-US" sz="1200" i="1" kern="1200" dirty="0">
                <a:solidFill>
                  <a:schemeClr val="tx1"/>
                </a:solidFill>
                <a:latin typeface="Times New Roman" pitchFamily="18" charset="0"/>
                <a:ea typeface="+mn-ea"/>
                <a:cs typeface="+mn-cs"/>
              </a:rPr>
              <a:t>controls</a:t>
            </a:r>
            <a:r>
              <a:rPr lang="en-US" sz="1200" kern="1200" dirty="0">
                <a:solidFill>
                  <a:schemeClr val="tx1"/>
                </a:solidFill>
                <a:latin typeface="Times New Roman" pitchFamily="18" charset="0"/>
                <a:ea typeface="+mn-ea"/>
                <a:cs typeface="+mn-cs"/>
              </a:rPr>
              <a:t> the processing.  Part of the control unit is this thing called the program counter.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program counter and we will see the importance of this about February 1 - although we will talk about it before then.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program counter holds the address of the next instruction.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 is going to be the class chant.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program counter holds the address of the next instruction.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Are you with me?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program counter holds the address of the next instruction.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About a third of you are going to get it right on the exam.</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rest of you are going to make something up because you were not with me, and there is only one right answer.</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interface unit is responsible for moving data among the parts of the computer.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a large part of interfacing is this thing called a </a:t>
            </a:r>
            <a:r>
              <a:rPr lang="en-US" sz="1200" i="1" kern="1200" dirty="0">
                <a:solidFill>
                  <a:schemeClr val="tx1"/>
                </a:solidFill>
                <a:latin typeface="Times New Roman" pitchFamily="18" charset="0"/>
                <a:ea typeface="+mn-ea"/>
                <a:cs typeface="+mn-cs"/>
              </a:rPr>
              <a:t>bus</a:t>
            </a:r>
            <a:r>
              <a:rPr lang="en-US" sz="1200" kern="1200" dirty="0">
                <a:solidFill>
                  <a:schemeClr val="tx1"/>
                </a:solidFill>
                <a:latin typeface="Times New Roman" pitchFamily="18" charset="0"/>
                <a:ea typeface="+mn-ea"/>
                <a:cs typeface="+mn-cs"/>
              </a:rPr>
              <a: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slide says a bus is a bundle of wires - that is kind of old, just as I am. But it is a collection of electrical conductors. It might be a bundle of wires. It might be traces on a printed wiring board or it might be conductive traces inside a chip.</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But in every case it is a collection electrical conductors and the job of that bus is to carry data and sometimes power among the parts of the computer.</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computer’s memory is also known as RAM or random access memory, main memory or primary storage.  This is where programs and data live while the program is running.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as the slide says, memory holds instructions, and those instructions are in machine language, for programs that are running at the moment.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stored program concept, something else invented by John von Neumann in the 1940s... There was this great ‘Aha!’ experience when von Neumann said you know, if I represent a program as a series of binary numbers, instead of as of as a collection of wires, I can store those binary numbers in the same memory that holds the data. And instead of having to rewire the computer when I have a new problem, all I have to do is load a new program into the computer’s memory.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This is obvious to us... But it was a great ‘Aha!’ about 1946 or 1947.</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 program counter (which holds the address of the next instruction) is what keeps track of the those instructions in main memory.</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smallest unit of storage is one bit. “Bit” is a contraction of the words binary digit. We will talk about binary next time.  A bit can hold only a zero or a one. A bit has only two possible values. We organize those bits into larger units. There’s no chance you have gotten this far as students in computing without hearing the word byte.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“octet” is a synonym for byte; the two words mean the same thing.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 is a collection of eight bits - and you have talked about computers with 32 bit and 64 bit words. A computer “word” is the number of bits on which we do arithmetic so it could be eight or sixteen or 32 or 64 or even more. In general we perform arithmetic one word at a time... So bigger words in general imply faster computation.  I can crunch more digits more bits in one operation if I have a 64 bit word than if I have a 32 bit word.</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The computer’s memory is also known as RAM or random access memory, main memory or primary storage.  This is where programs and data live while the program is running.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as the slide says, memory holds instructions, and those instructions are in machine language, for programs that are running at the moment.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stored program concept, something else invented by John von Neumann in the 1940s... There was this great ‘Aha!’ experience when von Neumann said you know, if I represent a program as a series of binary numbers, instead of as of as a collection of wires, I can store those binary numbers in the same memory that holds the data. And instead of having to rewire the computer when I have a new problem, all I have to do is load a new program into the computer’s memory.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This is obvious to us... But it was a great ‘Aha!’ about 1946 or 1947.</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 program counter (which holds the address of the next instruction) is what keeps track of those instructions in main memory.</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Application software is what computers are all about.  Application software fulfills the purpose of the computer.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I might want a computer to do payroll or I might want it do word processing or to be a web server or to play solitaire... Actually solitaire is boring, but </a:t>
            </a:r>
            <a:r>
              <a:rPr lang="en-US" sz="1200" kern="1200" dirty="0" err="1">
                <a:solidFill>
                  <a:schemeClr val="tx1"/>
                </a:solidFill>
                <a:latin typeface="Times New Roman" pitchFamily="18" charset="0"/>
                <a:ea typeface="+mn-ea"/>
                <a:cs typeface="+mn-cs"/>
              </a:rPr>
              <a:t>Freecell</a:t>
            </a:r>
            <a:r>
              <a:rPr lang="en-US" sz="1200" kern="1200" dirty="0">
                <a:solidFill>
                  <a:schemeClr val="tx1"/>
                </a:solidFill>
                <a:latin typeface="Times New Roman" pitchFamily="18" charset="0"/>
                <a:ea typeface="+mn-ea"/>
                <a:cs typeface="+mn-cs"/>
              </a:rPr>
              <a:t> is kind of fun.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All of these are applications. They are the things that we buy the computers for.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Almost nobody buys a computer to run Windows 11  When we do that we can run Windows 11 all right but that isn’t why we bought the computer.  The operating system whether it is MAC OS or Windows 11 or whatever supports those application programs.</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And it does that by providing interfaces for the user and also interfaces to the hardware.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a computer system has a graphical user interface, and they don’t all necessarily have to do that, that is part of the operating system.</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Managing files stored on the disk is part of the operating system. Dealing with input and output, managing memory, scheduling the computers resources and if you are thinking about your own desktop computer you might at first think that there are not many resources to schedule but what happens if you print a spreadsheet and while it is printing you try to try to print a word processing document?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It just works! Right? The spreadsheet finishes and the word processing document starts and nothing gets intermixed and everything is fine.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operating system was doing the resource scheduling that let that happen for you.</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In so far as there is security in computing, the operating system is responsible for that.</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 big part of computing in 2013 is communication. And so we have hardware that is devoted to communicating.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We are going to talk about communication channels as the physical connections between computing machines whether that is an Ethernet cable or fiber optic cable or Wi-Fi radio or something else and we will talk about interface hardware that is the connection between that communication channel and the computing machine itself.</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we have software that is involved in communications for establishing connections, controlling the flow of data, and we have to control the flow because we might have a sending computer be much faster than the receiving computer so we have to be able to put some back pressure on that data.</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also to direct data to the correct application.</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Pen Is Mightier Than the Keyboard: Advantages of Longhand Over Laptop Note Taking</a:t>
            </a:r>
          </a:p>
          <a:p>
            <a:r>
              <a:rPr lang="de-DE" i="0" dirty="0"/>
              <a:t>Pam A. Mueller (Princeton) and Daniel M. Oppenheimer (UCLA)</a:t>
            </a:r>
          </a:p>
          <a:p>
            <a:endParaRPr lang="de-DE" i="0" dirty="0"/>
          </a:p>
          <a:p>
            <a:r>
              <a:rPr lang="en-US" i="0" dirty="0"/>
              <a:t>https://linguistics.ucla.edu/people/hayes/Teaching/papers/MuellerAndOppenheimer2014OnTakingNotesByHand.pdf</a:t>
            </a:r>
          </a:p>
        </p:txBody>
      </p:sp>
      <p:sp>
        <p:nvSpPr>
          <p:cNvPr id="4" name="Slide Number Placeholder 3"/>
          <p:cNvSpPr>
            <a:spLocks noGrp="1"/>
          </p:cNvSpPr>
          <p:nvPr>
            <p:ph type="sldNum" sz="quarter" idx="5"/>
          </p:nvPr>
        </p:nvSpPr>
        <p:spPr/>
        <p:txBody>
          <a:bodyPr/>
          <a:lstStyle/>
          <a:p>
            <a:fld id="{EA6F4E56-6737-48C6-900A-74A9DF4C2AD7}" type="slidenum">
              <a:rPr lang="en-US" smtClean="0"/>
              <a:t>2</a:t>
            </a:fld>
            <a:endParaRPr lang="en-US"/>
          </a:p>
        </p:txBody>
      </p:sp>
    </p:spTree>
    <p:extLst>
      <p:ext uri="{BB962C8B-B14F-4D97-AF65-F5344CB8AC3E}">
        <p14:creationId xmlns:p14="http://schemas.microsoft.com/office/powerpoint/2010/main" val="3138728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 big part of computing in 2013 is communication. And so we have hardware that is devoted to communicating.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We are going to talk about communication channels as the physical connections between computing machines whether that is an Ethernet cable or fiber optic cable or Wi-Fi radio or something else and we will talk about interface hardware that is the connection between that communication channel and the computing machine itself.</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we have software that is involved in communications for establishing connections, controlling the flow of data, and we have to control the flow because we might have a sending computer be much faster than the receiving computer so we have to be able to put some back pressure on that data.</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also to direct data to the correct application.</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Times New Roman" pitchFamily="18" charset="0"/>
                <a:ea typeface="+mn-ea"/>
                <a:cs typeface="+mn-cs"/>
              </a:rPr>
              <a:t> So - history - I love it! 1642 - remember it well - Pascal invents this calculating machine - add subtract... I think all did was add and subtract. I don’t remember whether it multiplied and divided or not.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People didn’t trust it -- they were sure that Pascal had built this thing to somehow </a:t>
            </a:r>
            <a:r>
              <a:rPr lang="en-US" sz="1200" kern="1200" dirty="0" err="1">
                <a:solidFill>
                  <a:schemeClr val="tx1"/>
                </a:solidFill>
                <a:latin typeface="Times New Roman" pitchFamily="18" charset="0"/>
                <a:ea typeface="+mn-ea"/>
                <a:cs typeface="+mn-cs"/>
              </a:rPr>
              <a:t>flim</a:t>
            </a:r>
            <a:r>
              <a:rPr lang="en-US" sz="1200" kern="1200" dirty="0">
                <a:solidFill>
                  <a:schemeClr val="tx1"/>
                </a:solidFill>
                <a:latin typeface="Times New Roman" pitchFamily="18" charset="0"/>
                <a:ea typeface="+mn-ea"/>
                <a:cs typeface="+mn-cs"/>
              </a:rPr>
              <a:t>-flam them and they insisted on doing the arithmetic the hard way anyway.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Two hundred years pass - almost - and a Frenchman by the name of Joseph Jacquard invents a loom, a weaving machine that uses that punch cards to control the way the threads are woven and to control the pattern.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you go to K-Mart and buy the 19.95 oriental rug it was woven on a Jacquard loom. If you buy a real Oriental rug, it was woven by a little old man sitting cross-legged in the sand, right?  It is the Jacquard loom that gets you something for 20 bucks that has that complexity.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George Boole invented an algebra over “finite sets of discrete values” in the 1850s.  Claude Shannon developed the switching algebra, used to analyze digital logic, from that in the 1930s.</a:t>
            </a:r>
            <a:br>
              <a:rPr lang="en-US" sz="1200" kern="1200" dirty="0">
                <a:solidFill>
                  <a:schemeClr val="tx1"/>
                </a:solidFill>
                <a:latin typeface="Times New Roman" pitchFamily="18"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Times New Roman" pitchFamily="18" charset="0"/>
                <a:ea typeface="+mn-ea"/>
                <a:cs typeface="+mn-cs"/>
              </a:rPr>
              <a:t>Also in the 1800s, a Britisher by the name of Charles Babbage built a mechanical computer called the Difference Engine (because is used the method of finite differences for computation… look it up!)  that was used to compute the navigation tables that British sailors used.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 navigational table like that is a star chart – it’s called an </a:t>
            </a:r>
            <a:r>
              <a:rPr lang="en-US" sz="1200" i="1" kern="1200" dirty="0">
                <a:solidFill>
                  <a:schemeClr val="tx1"/>
                </a:solidFill>
                <a:latin typeface="Times New Roman" pitchFamily="18" charset="0"/>
                <a:ea typeface="+mn-ea"/>
                <a:cs typeface="+mn-cs"/>
              </a:rPr>
              <a:t>ephemeris</a:t>
            </a:r>
            <a:r>
              <a:rPr lang="en-US" sz="1200" kern="1200" dirty="0">
                <a:solidFill>
                  <a:schemeClr val="tx1"/>
                </a:solidFill>
                <a:latin typeface="Times New Roman" pitchFamily="18" charset="0"/>
                <a:ea typeface="+mn-ea"/>
                <a:cs typeface="+mn-cs"/>
              </a:rPr>
              <a:t> - and Babbage was so successful with that he decided that is should be possible to build a general-purpose mechanical computer which he called the analytical engine.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He didn’t succeed but it is mostly because the technology for making sufficiently precise gears didn’t exist.  There are modern copies of the analytical engine that work.</a:t>
            </a:r>
          </a:p>
          <a:p>
            <a:r>
              <a:rPr lang="en-US" sz="1200" kern="1200" dirty="0">
                <a:solidFill>
                  <a:schemeClr val="tx1"/>
                </a:solidFill>
                <a:latin typeface="Times New Roman" pitchFamily="18" charset="0"/>
                <a:ea typeface="+mn-ea"/>
                <a:cs typeface="+mn-cs"/>
              </a:rPr>
              <a:t> </a:t>
            </a:r>
          </a:p>
          <a:p>
            <a:r>
              <a:rPr lang="en-US" sz="1200" kern="1200" dirty="0">
                <a:solidFill>
                  <a:schemeClr val="tx1"/>
                </a:solidFill>
                <a:latin typeface="Times New Roman" pitchFamily="18" charset="0"/>
                <a:ea typeface="+mn-ea"/>
                <a:cs typeface="+mn-cs"/>
              </a:rPr>
              <a:t>Augusta Ada King, Countess Lovelace, Lord Byron’s daughter, knew Babbage and developed some of the fundamental concepts of programming.</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23</a:t>
            </a:fld>
            <a:endParaRPr lang="en-US"/>
          </a:p>
        </p:txBody>
      </p:sp>
    </p:spTree>
    <p:extLst>
      <p:ext uri="{BB962C8B-B14F-4D97-AF65-F5344CB8AC3E}">
        <p14:creationId xmlns:p14="http://schemas.microsoft.com/office/powerpoint/2010/main" val="1837121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 huge number of advances in competing came out of World War II -in 1937 the Harvard Mark 1 calculator made from telephone relays.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1939 is the ABC computer - the first fully electronic digital computer.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1943-46 - Electronic Numerical Integrator and Calculator (ENIAC), also built for military use - Babbage was doing </a:t>
            </a:r>
            <a:r>
              <a:rPr lang="en-US" sz="1200" kern="1200" dirty="0" err="1">
                <a:solidFill>
                  <a:schemeClr val="tx1"/>
                </a:solidFill>
                <a:latin typeface="Times New Roman" pitchFamily="18" charset="0"/>
                <a:ea typeface="+mn-ea"/>
                <a:cs typeface="+mn-cs"/>
              </a:rPr>
              <a:t>ephemeri</a:t>
            </a:r>
            <a:r>
              <a:rPr lang="en-US" sz="1200" kern="1200" dirty="0">
                <a:solidFill>
                  <a:schemeClr val="tx1"/>
                </a:solidFill>
                <a:latin typeface="Times New Roman" pitchFamily="18" charset="0"/>
                <a:ea typeface="+mn-ea"/>
                <a:cs typeface="+mn-cs"/>
              </a:rPr>
              <a:t> for the British Navy, and Eckert and </a:t>
            </a:r>
            <a:r>
              <a:rPr lang="en-US" sz="1200" kern="1200" dirty="0" err="1">
                <a:solidFill>
                  <a:schemeClr val="tx1"/>
                </a:solidFill>
                <a:latin typeface="Times New Roman" pitchFamily="18" charset="0"/>
                <a:ea typeface="+mn-ea"/>
                <a:cs typeface="+mn-cs"/>
              </a:rPr>
              <a:t>Mauchly</a:t>
            </a:r>
            <a:r>
              <a:rPr lang="en-US" sz="1200" kern="1200" dirty="0">
                <a:solidFill>
                  <a:schemeClr val="tx1"/>
                </a:solidFill>
                <a:latin typeface="Times New Roman" pitchFamily="18" charset="0"/>
                <a:ea typeface="+mn-ea"/>
                <a:cs typeface="+mn-cs"/>
              </a:rPr>
              <a:t> were doing firing tables for the US Army.</a:t>
            </a:r>
          </a:p>
          <a:p>
            <a:br>
              <a:rPr lang="en-US" sz="1200" kern="1200" dirty="0">
                <a:solidFill>
                  <a:schemeClr val="tx1"/>
                </a:solidFill>
                <a:latin typeface="Times New Roman" pitchFamily="18"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Allen Turing invents computer science at Bletchley Park in England ... Something that he described as a place as ugly as its name.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in 1945 John von Neumann was at the Los Alamos National Laboratory in New Mexico trying to solve the hydrodynamic equations of an H Bomb. The A Bomb was already taken care of by Oppenheimer and Feynman, right?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von Neumann is trying to figure out the hydrodynamics of the hydrogen bomb with a pencil. And being one of the smartest people of the last century he quickly figured out that he could not do that.  So - he hunted around for people who were working on electronic computing, went there, told them how to build a computer, and then disappeared back to Los Alamos and waited until they finished.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It was von Neumann who invented the stored program concept and invented the instruction cycle which we will talk about a little later in the semester, and the use of binary numbers with computing.</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25</a:t>
            </a:fld>
            <a:endParaRPr lang="en-US"/>
          </a:p>
        </p:txBody>
      </p:sp>
    </p:spTree>
    <p:extLst>
      <p:ext uri="{BB962C8B-B14F-4D97-AF65-F5344CB8AC3E}">
        <p14:creationId xmlns:p14="http://schemas.microsoft.com/office/powerpoint/2010/main" val="204913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This is a picture of ENIAC - the ABC computer was a kind of specialized computer so it was the first electronic computer, but ENIAC was the first general purpose electronic computer.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It is kind of hard to see with the lights on in here but there is a guy standing up right there in front of the cabinet that is two feet taller than he is in a room full of cabinets that are about two feet taller than he is.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It is said, probably with a certain amount of exaggeration, that the lights dimmed all over Philadelphia when they turned that thing 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18,000 vacuum tubes - and the reason it only had 18,000 is that a vacuum tube has a heater in it that heats up the two active components and allows electrons to flow which they would not do if they were at room temperature.  Those heaters burn out just like an incandescent light bulb burns out... 18,000 was about as many as you could have before they burned out faster than you could replace them.  So - the folks who designed and built ENIAC were up against a physical limit</a:t>
            </a:r>
            <a:r>
              <a:rPr lang="en-US" sz="1200" kern="1200" baseline="0" dirty="0">
                <a:solidFill>
                  <a:schemeClr val="tx1"/>
                </a:solidFill>
                <a:latin typeface="Times New Roman" pitchFamily="18" charset="0"/>
                <a:ea typeface="+mn-ea"/>
                <a:cs typeface="+mn-cs"/>
              </a:rPr>
              <a:t> that was later solved by using transistors.</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8" charset="0"/>
                <a:ea typeface="+mn-ea"/>
                <a:cs typeface="+mn-cs"/>
              </a:rPr>
              <a:t>Transistors were invented in 1947. The transistor provides for switching of electronic signals without that heat.  So I no longer have a heating element in my transistors. Transistors don’t burn out although you can burn out an entire chip. And we are </a:t>
            </a:r>
            <a:r>
              <a:rPr lang="en-US" sz="1200" i="1" kern="1200" dirty="0">
                <a:solidFill>
                  <a:schemeClr val="tx1"/>
                </a:solidFill>
                <a:latin typeface="Times New Roman" pitchFamily="18" charset="0"/>
                <a:ea typeface="+mn-ea"/>
                <a:cs typeface="+mn-cs"/>
              </a:rPr>
              <a:t>way</a:t>
            </a:r>
            <a:r>
              <a:rPr lang="en-US" sz="1200" kern="1200" dirty="0">
                <a:solidFill>
                  <a:schemeClr val="tx1"/>
                </a:solidFill>
                <a:latin typeface="Times New Roman" pitchFamily="18" charset="0"/>
                <a:ea typeface="+mn-ea"/>
                <a:cs typeface="+mn-cs"/>
              </a:rPr>
              <a:t> past that 18,000 active element limit.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UNIVAC Corporation - Universal Automatic Computer - had for sale the first computer you could actually buy, in 1951. A program run on the UNIVAC correctly predicted the outcome of the 1952 U.S. presidential election, but the CBS network did not trust the prediction and </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Also in 1951 Jay F. Forrester invented magnetic core memory.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IBM got into the computer business in the 1950s.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In 1957, Russia, then the USSR --launched the first artificial satellite and scared everybody in the US witless because we figured the Russians were about to take over everything. </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A year later integrated circuits are invented in the U.S. and the U.S.  and got a big jump on the rest of the world in computing. Jack Kilby of Texas Instruments , , Kurt </a:t>
            </a:r>
            <a:r>
              <a:rPr lang="en-US" sz="1200" kern="1200" dirty="0" err="1">
                <a:solidFill>
                  <a:schemeClr val="tx1"/>
                </a:solidFill>
                <a:latin typeface="Times New Roman" pitchFamily="18" charset="0"/>
                <a:ea typeface="+mn-ea"/>
                <a:cs typeface="+mn-cs"/>
              </a:rPr>
              <a:t>Lehovec</a:t>
            </a:r>
            <a:r>
              <a:rPr lang="en-US" sz="1200" kern="1200" dirty="0">
                <a:solidFill>
                  <a:schemeClr val="tx1"/>
                </a:solidFill>
                <a:latin typeface="Times New Roman" pitchFamily="18" charset="0"/>
                <a:ea typeface="+mn-ea"/>
                <a:cs typeface="+mn-cs"/>
              </a:rPr>
              <a:t> of Sprague Electric Company, and  Robert Noyce of Fairchild Semiconductor made slightly different breakthroughs that together allowed production of modern integrated circuits.</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Bush wrote, “</a:t>
            </a:r>
            <a:r>
              <a:rPr lang="en-US" dirty="0">
                <a:effectLst/>
                <a:latin typeface="Times New Roman" panose="02020603050405020304" pitchFamily="18" charset="0"/>
              </a:rPr>
              <a:t>...a device in which an individual stores all his books, records, and communications, and which...may be consulted with exceeding speed and flexibility.”  Sounds a lot like a smart phone, eh?</a:t>
            </a:r>
          </a:p>
          <a:p>
            <a:r>
              <a:rPr lang="en-US" dirty="0">
                <a:effectLst/>
                <a:latin typeface="Times New Roman" panose="02020603050405020304" pitchFamily="18" charset="0"/>
              </a:rPr>
              <a:t>Document storage was on microfilm, communication was telephone, and the other parts were all based on the technology of 1945.</a:t>
            </a:r>
          </a:p>
          <a:p>
            <a:endParaRPr lang="en-US" dirty="0">
              <a:effectLst/>
              <a:latin typeface="Times New Roman" panose="02020603050405020304" pitchFamily="18" charset="0"/>
            </a:endParaRPr>
          </a:p>
          <a:p>
            <a:r>
              <a:rPr lang="en-US" dirty="0">
                <a:effectLst/>
                <a:latin typeface="Times New Roman" panose="02020603050405020304" pitchFamily="18" charset="0"/>
              </a:rPr>
              <a:t>The importance of the Memex is not the technology but the idea.</a:t>
            </a:r>
            <a:endParaRPr lang="en-US" dirty="0"/>
          </a:p>
        </p:txBody>
      </p:sp>
      <p:sp>
        <p:nvSpPr>
          <p:cNvPr id="4" name="Slide Number Placeholder 3"/>
          <p:cNvSpPr>
            <a:spLocks noGrp="1"/>
          </p:cNvSpPr>
          <p:nvPr>
            <p:ph type="sldNum" sz="quarter" idx="5"/>
          </p:nvPr>
        </p:nvSpPr>
        <p:spPr/>
        <p:txBody>
          <a:bodyPr/>
          <a:lstStyle/>
          <a:p>
            <a:fld id="{EA6F4E56-6737-48C6-900A-74A9DF4C2AD7}" type="slidenum">
              <a:rPr lang="en-US" smtClean="0"/>
              <a:t>28</a:t>
            </a:fld>
            <a:endParaRPr lang="en-US"/>
          </a:p>
        </p:txBody>
      </p:sp>
    </p:spTree>
    <p:extLst>
      <p:ext uri="{BB962C8B-B14F-4D97-AF65-F5344CB8AC3E}">
        <p14:creationId xmlns:p14="http://schemas.microsoft.com/office/powerpoint/2010/main" val="184804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Moore’s Law isn’t really a physical law; it was an empirical observation that has been proven correct with minor differences for 60 years or more.</a:t>
            </a:r>
          </a:p>
        </p:txBody>
      </p:sp>
      <p:sp>
        <p:nvSpPr>
          <p:cNvPr id="4" name="Slide Number Placeholder 3"/>
          <p:cNvSpPr>
            <a:spLocks noGrp="1"/>
          </p:cNvSpPr>
          <p:nvPr>
            <p:ph type="sldNum" sz="quarter" idx="5"/>
          </p:nvPr>
        </p:nvSpPr>
        <p:spPr/>
        <p:txBody>
          <a:bodyPr/>
          <a:lstStyle/>
          <a:p>
            <a:pPr>
              <a:defRPr/>
            </a:pPr>
            <a:fld id="{50017745-3131-40E9-A39C-D615FCF05CB0}" type="slidenum">
              <a:rPr lang="en-US" smtClean="0"/>
              <a:pPr>
                <a:defRPr/>
              </a:pPr>
              <a:t>29</a:t>
            </a:fld>
            <a:endParaRPr lang="en-US"/>
          </a:p>
        </p:txBody>
      </p:sp>
    </p:spTree>
    <p:extLst>
      <p:ext uri="{BB962C8B-B14F-4D97-AF65-F5344CB8AC3E}">
        <p14:creationId xmlns:p14="http://schemas.microsoft.com/office/powerpoint/2010/main" val="2266092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8" charset="0"/>
                <a:ea typeface="+mn-ea"/>
                <a:cs typeface="+mn-cs"/>
              </a:rPr>
              <a:t>Mini computers from the late 1960s and early 1970s - industrial robotics in the late 1960s.  So for the nasty, dangerous, </a:t>
            </a:r>
            <a:r>
              <a:rPr lang="en-US" sz="1200" kern="1200" dirty="0" err="1">
                <a:solidFill>
                  <a:schemeClr val="tx1"/>
                </a:solidFill>
                <a:latin typeface="Times New Roman" pitchFamily="18" charset="0"/>
                <a:ea typeface="+mn-ea"/>
                <a:cs typeface="+mn-cs"/>
              </a:rPr>
              <a:t>drudgerous</a:t>
            </a:r>
            <a:r>
              <a:rPr lang="en-US" sz="1200" kern="1200" dirty="0">
                <a:solidFill>
                  <a:schemeClr val="tx1"/>
                </a:solidFill>
                <a:latin typeface="Times New Roman" pitchFamily="18" charset="0"/>
                <a:ea typeface="+mn-ea"/>
                <a:cs typeface="+mn-cs"/>
              </a:rPr>
              <a:t> jobs, people get replaced by machines.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IBM invented, developed and sold the System 360 mainframe beginning in the mid-1960s and it was revolutionary for an interesting reason.  It used to be that each new line of computers was different from all that came before it. And so if you bought the newest, greatest computer you threw away all of your programs and started over.  Which was kind of a painful thing to do.</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IBM made their customers a promise that if you will throw away all of your programs one more time and buy the System 360 computer from us you will never have to do that again. That was 1965 or so.  In 2023 you can buy an IBM z-series mainframe that will run programs written for the IBM System 360.  They have absolutely kept that promise.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Defense Department’s advance research projects agency started Internet research in the late 1960s. By 1970 there were nine computers on the Internet.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By 1980 there were 188 of them.</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UNIX operating system gets developed at AT&amp;T/Bell Laboratories.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Gordon Moore at Intel makes what is called Moore’s Law but it is really an empirical observation that the density of transistors on integrated circuits doubles about every 18 months... About every 18 months I can get twice as many transistors.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 means I can make a computer that is twice as powerful or I can make one that is equally as powerful but costs half as much cause it uses half the integrated circuit area.</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Pocket calculators are invented in the 1970s.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Fred Brooks writes </a:t>
            </a:r>
            <a:r>
              <a:rPr lang="en-US" sz="1200" i="1" kern="1200" dirty="0">
                <a:solidFill>
                  <a:schemeClr val="tx1"/>
                </a:solidFill>
                <a:latin typeface="Times New Roman" pitchFamily="18" charset="0"/>
                <a:ea typeface="+mn-ea"/>
                <a:cs typeface="+mn-cs"/>
              </a:rPr>
              <a:t>The Mythical Man Month </a:t>
            </a:r>
            <a:r>
              <a:rPr lang="en-US" sz="1200" kern="1200" dirty="0">
                <a:solidFill>
                  <a:schemeClr val="tx1"/>
                </a:solidFill>
                <a:latin typeface="Times New Roman" pitchFamily="18" charset="0"/>
                <a:ea typeface="+mn-ea"/>
                <a:cs typeface="+mn-cs"/>
              </a:rPr>
              <a:t>- A collection of essays about computing. It is in the library and it is a delightful book to read.  It is fun to read.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Personal computers beginning with the MITS Altair in 1976 and both Microsoft and Apple get founded.</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Lots of stuff happened during this time</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In the twenty-first century, digital computers are everywhere. You almost certainly have one with you now, although you may call it a “phone.” You are more</a:t>
            </a:r>
            <a:br>
              <a:rPr lang="en-US" dirty="0"/>
            </a:br>
            <a:r>
              <a:rPr lang="en-US" dirty="0">
                <a:effectLst/>
                <a:latin typeface="Times New Roman" panose="02020603050405020304" pitchFamily="18" charset="0"/>
              </a:rPr>
              <a:t>likely to be reading this book on a digital device than on paper.</a:t>
            </a:r>
            <a:br>
              <a:rPr lang="en-US" dirty="0"/>
            </a:br>
            <a:endParaRPr lang="en-US" dirty="0"/>
          </a:p>
          <a:p>
            <a:r>
              <a:rPr lang="en-US" dirty="0"/>
              <a:t>An electronic digital computer is a machine. It has mechanisms for receiving input of information, for processing and storing information, and for producing and communicating results. You will find computers in all kinds of specialized devices, but the computer itself is one of the most general-purpose machines ever devised. The more general a technology, the more and more varied the uses to which it will be put. We use computers for everything from preparing tax returns and processing them to landing airplanes, generating medical images, and displaying pictures of cats.</a:t>
            </a:r>
          </a:p>
          <a:p>
            <a:endParaRPr lang="en-US" dirty="0"/>
          </a:p>
          <a:p>
            <a:endParaRPr lang="en-US" dirty="0"/>
          </a:p>
        </p:txBody>
      </p:sp>
      <p:sp>
        <p:nvSpPr>
          <p:cNvPr id="4" name="Slide Number Placeholder 3"/>
          <p:cNvSpPr>
            <a:spLocks noGrp="1"/>
          </p:cNvSpPr>
          <p:nvPr>
            <p:ph type="sldNum" sz="quarter" idx="5"/>
          </p:nvPr>
        </p:nvSpPr>
        <p:spPr/>
        <p:txBody>
          <a:bodyPr/>
          <a:lstStyle/>
          <a:p>
            <a:fld id="{EA6F4E56-6737-48C6-900A-74A9DF4C2AD7}" type="slidenum">
              <a:rPr lang="en-US" smtClean="0"/>
              <a:t>3</a:t>
            </a:fld>
            <a:endParaRPr lang="en-US"/>
          </a:p>
        </p:txBody>
      </p:sp>
    </p:spTree>
    <p:extLst>
      <p:ext uri="{BB962C8B-B14F-4D97-AF65-F5344CB8AC3E}">
        <p14:creationId xmlns:p14="http://schemas.microsoft.com/office/powerpoint/2010/main" val="3082496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dirty="0"/>
              <a:t>GUI research started in the 1960s by Doug </a:t>
            </a:r>
            <a:r>
              <a:rPr lang="en-US" dirty="0" err="1"/>
              <a:t>Engelbart</a:t>
            </a:r>
            <a:r>
              <a:rPr lang="en-US" dirty="0"/>
              <a:t> at SRI.</a:t>
            </a:r>
          </a:p>
          <a:p>
            <a:r>
              <a:rPr lang="en-US" dirty="0"/>
              <a:t> </a:t>
            </a:r>
          </a:p>
          <a:p>
            <a:r>
              <a:rPr lang="en-US" dirty="0"/>
              <a:t>Software engineering, the idea that we can engineer software the same way we engineer bridges </a:t>
            </a:r>
          </a:p>
          <a:p>
            <a:r>
              <a:rPr lang="en-US" dirty="0"/>
              <a:t> </a:t>
            </a:r>
          </a:p>
          <a:p>
            <a:r>
              <a:rPr lang="en-US" dirty="0"/>
              <a:t>-- malicious software – </a:t>
            </a:r>
          </a:p>
          <a:p>
            <a:r>
              <a:rPr lang="en-US" dirty="0"/>
              <a:t> </a:t>
            </a:r>
          </a:p>
          <a:p>
            <a:r>
              <a:rPr lang="en-US" dirty="0"/>
              <a:t>--commercial Internet service. </a:t>
            </a:r>
          </a:p>
          <a:p>
            <a:r>
              <a:rPr lang="en-US" dirty="0"/>
              <a:t> </a:t>
            </a:r>
          </a:p>
          <a:p>
            <a:r>
              <a:rPr lang="en-US" dirty="0"/>
              <a:t>NCSA Mosaic - that was the first graphical web browser.  Before 1993 browsers were text based - no pictures.</a:t>
            </a:r>
          </a:p>
          <a:p>
            <a:br>
              <a:rPr lang="en-US" dirty="0"/>
            </a:br>
            <a:r>
              <a:rPr lang="en-US" dirty="0"/>
              <a:t>Java - lots of Internet use - and Toy Story -- why is Toy Story in my computer list?</a:t>
            </a:r>
            <a:r>
              <a:rPr lang="en-US" baseline="0" dirty="0"/>
              <a:t>  </a:t>
            </a:r>
            <a:r>
              <a:rPr lang="en-US" dirty="0"/>
              <a:t>Computer generated figures - kind of creepy looking.  Well - they are almost but not quite realistic.</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Okay - so January 1, 2000. The US Naval Observatory which is the </a:t>
            </a:r>
            <a:r>
              <a:rPr lang="en-US" sz="1200" kern="1200" dirty="0" err="1">
                <a:solidFill>
                  <a:schemeClr val="tx1"/>
                </a:solidFill>
                <a:latin typeface="Times New Roman" pitchFamily="18" charset="0"/>
                <a:ea typeface="+mn-ea"/>
                <a:cs typeface="+mn-cs"/>
              </a:rPr>
              <a:t>arbitrer</a:t>
            </a:r>
            <a:r>
              <a:rPr lang="en-US" sz="1200" kern="1200" dirty="0">
                <a:solidFill>
                  <a:schemeClr val="tx1"/>
                </a:solidFill>
                <a:latin typeface="Times New Roman" pitchFamily="18" charset="0"/>
                <a:ea typeface="+mn-ea"/>
                <a:cs typeface="+mn-cs"/>
              </a:rPr>
              <a:t> of what time it is for the US reports the year is 19100. Oops! How embarrassing!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By the 2000s broadband connections are widely available. There are standards for wireless communication. It used to be in the 1990s if you bought wireless stuff from </a:t>
            </a:r>
            <a:r>
              <a:rPr lang="en-US" sz="1200" kern="1200" dirty="0" err="1">
                <a:solidFill>
                  <a:schemeClr val="tx1"/>
                </a:solidFill>
                <a:latin typeface="Times New Roman" pitchFamily="18" charset="0"/>
                <a:ea typeface="+mn-ea"/>
                <a:cs typeface="+mn-cs"/>
              </a:rPr>
              <a:t>Symbolics</a:t>
            </a:r>
            <a:r>
              <a:rPr lang="en-US" sz="1200" kern="1200" dirty="0">
                <a:solidFill>
                  <a:schemeClr val="tx1"/>
                </a:solidFill>
                <a:latin typeface="Times New Roman" pitchFamily="18" charset="0"/>
                <a:ea typeface="+mn-ea"/>
                <a:cs typeface="+mn-cs"/>
              </a:rPr>
              <a:t> it would work only with only wireless stuff from </a:t>
            </a:r>
            <a:r>
              <a:rPr lang="en-US" sz="1200" kern="1200" dirty="0" err="1">
                <a:solidFill>
                  <a:schemeClr val="tx1"/>
                </a:solidFill>
                <a:latin typeface="Times New Roman" pitchFamily="18" charset="0"/>
                <a:ea typeface="+mn-ea"/>
                <a:cs typeface="+mn-cs"/>
              </a:rPr>
              <a:t>Symbolics</a:t>
            </a:r>
            <a:r>
              <a:rPr lang="en-US" sz="1200" kern="1200" dirty="0">
                <a:solidFill>
                  <a:schemeClr val="tx1"/>
                </a:solidFill>
                <a:latin typeface="Times New Roman" pitchFamily="18" charset="0"/>
                <a:ea typeface="+mn-ea"/>
                <a:cs typeface="+mn-cs"/>
              </a:rPr>
              <a:t> because there were no standards.</a:t>
            </a:r>
          </a:p>
          <a:p>
            <a:br>
              <a:rPr lang="en-US" sz="1200" kern="1200" dirty="0">
                <a:solidFill>
                  <a:schemeClr val="tx1"/>
                </a:solidFill>
                <a:latin typeface="Times New Roman" pitchFamily="18" charset="0"/>
                <a:ea typeface="+mn-ea"/>
                <a:cs typeface="+mn-cs"/>
              </a:rPr>
            </a:br>
            <a:r>
              <a:rPr lang="en-US" sz="1200" kern="1200" dirty="0" err="1">
                <a:solidFill>
                  <a:schemeClr val="tx1"/>
                </a:solidFill>
                <a:latin typeface="Times New Roman" pitchFamily="18" charset="0"/>
                <a:ea typeface="+mn-ea"/>
                <a:cs typeface="+mn-cs"/>
              </a:rPr>
              <a:t>Multigigahertz</a:t>
            </a:r>
            <a:r>
              <a:rPr lang="en-US" sz="1200" kern="1200" dirty="0">
                <a:solidFill>
                  <a:schemeClr val="tx1"/>
                </a:solidFill>
                <a:latin typeface="Times New Roman" pitchFamily="18" charset="0"/>
                <a:ea typeface="+mn-ea"/>
                <a:cs typeface="+mn-cs"/>
              </a:rPr>
              <a:t> processors - 285 million Internet connected hosts and 100 million websites and YouTube.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YouTube;  as far as I can tell is a vast wasteland but never mind about that.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 billion iTunes downloads by 2007.</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things have come a long way since 1642 and I watched every bit of it and yes, it </a:t>
            </a:r>
            <a:r>
              <a:rPr lang="en-US" sz="1200" i="1" kern="1200" dirty="0">
                <a:solidFill>
                  <a:schemeClr val="tx1"/>
                </a:solidFill>
                <a:latin typeface="Times New Roman" pitchFamily="18" charset="0"/>
                <a:ea typeface="+mn-ea"/>
                <a:cs typeface="+mn-cs"/>
              </a:rPr>
              <a:t>was</a:t>
            </a:r>
            <a:r>
              <a:rPr lang="en-US" sz="1200" kern="1200" dirty="0">
                <a:solidFill>
                  <a:schemeClr val="tx1"/>
                </a:solidFill>
                <a:latin typeface="Times New Roman" pitchFamily="18" charset="0"/>
                <a:ea typeface="+mn-ea"/>
                <a:cs typeface="+mn-cs"/>
              </a:rPr>
              <a:t> uphill both ways, in the snow!</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1985 there were over 20 city ticket offices, that is offices not at the airport, in Atlanta alone. Today there is one in the entire United States. It’s in Manhattan. </a:t>
            </a:r>
          </a:p>
        </p:txBody>
      </p:sp>
      <p:sp>
        <p:nvSpPr>
          <p:cNvPr id="4" name="Slide Number Placeholder 3"/>
          <p:cNvSpPr>
            <a:spLocks noGrp="1"/>
          </p:cNvSpPr>
          <p:nvPr>
            <p:ph type="sldNum" sz="quarter" idx="5"/>
          </p:nvPr>
        </p:nvSpPr>
        <p:spPr/>
        <p:txBody>
          <a:bodyPr/>
          <a:lstStyle/>
          <a:p>
            <a:fld id="{EA6F4E56-6737-48C6-900A-74A9DF4C2AD7}" type="slidenum">
              <a:rPr lang="en-US" smtClean="0"/>
              <a:t>36</a:t>
            </a:fld>
            <a:endParaRPr lang="en-US"/>
          </a:p>
        </p:txBody>
      </p:sp>
    </p:spTree>
    <p:extLst>
      <p:ext uri="{BB962C8B-B14F-4D97-AF65-F5344CB8AC3E}">
        <p14:creationId xmlns:p14="http://schemas.microsoft.com/office/powerpoint/2010/main" val="2671730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Times New Roman" pitchFamily="18" charset="0"/>
                <a:ea typeface="+mn-ea"/>
                <a:cs typeface="+mn-cs"/>
              </a:rPr>
              <a:t>An important thing about modern computing is this idea of</a:t>
            </a:r>
            <a:r>
              <a:rPr lang="en-US" sz="1200" kern="1200" baseline="0" dirty="0">
                <a:solidFill>
                  <a:schemeClr val="tx1"/>
                </a:solidFill>
                <a:latin typeface="Times New Roman" pitchFamily="18" charset="0"/>
                <a:ea typeface="+mn-ea"/>
                <a:cs typeface="+mn-cs"/>
              </a:rPr>
              <a:t> </a:t>
            </a:r>
            <a:r>
              <a:rPr lang="en-US" sz="1200" kern="1200" dirty="0">
                <a:solidFill>
                  <a:schemeClr val="tx1"/>
                </a:solidFill>
                <a:latin typeface="Times New Roman" pitchFamily="18" charset="0"/>
                <a:ea typeface="+mn-ea"/>
                <a:cs typeface="+mn-cs"/>
              </a:rPr>
              <a:t>standards.  What standards buy us is compatibility of either hardware or data or sometimes both.</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Those standards might come from a committee like the American National Standards Institute, the International Standards organization, or the Institute for Electrical and electronic Engineers or a standard might be adopted from popular use - a De Facto standard rather than one that went through some sort of formal process.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It is the existence of standards that let computer systems inter-operate.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You go off and buy, I don’t know, it is a Gateway people still making computers? Nobody is saying anything so maybe not. You go off and buy somebody’s computer and you go over to microcenter and you buy a router made by somebody else and you expect to be able to plug them into one another and have them just work. That is the result of standardization.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In the 1960s if you bought a computer from IBM you bought everything else from IBM, too. Because nobody else’s equipment would work.</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If you bought a computer from the Burroughs boys, you bought everything else from the Burroughs boys because nothing else would work with that Burroughs computer.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development of standardization has moved us a huge way forward in computing.</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runs on standards, and there are thousands of them, called RFCs (Requests for Comment.)  In addition to the standards for the Internet protocols, there are thousands more standards necessary for the interoperability of hardware and software.  The Internet could not exist without standards.</a:t>
            </a:r>
          </a:p>
        </p:txBody>
      </p:sp>
      <p:sp>
        <p:nvSpPr>
          <p:cNvPr id="4" name="Slide Number Placeholder 3"/>
          <p:cNvSpPr>
            <a:spLocks noGrp="1"/>
          </p:cNvSpPr>
          <p:nvPr>
            <p:ph type="sldNum" sz="quarter" idx="5"/>
          </p:nvPr>
        </p:nvSpPr>
        <p:spPr/>
        <p:txBody>
          <a:bodyPr/>
          <a:lstStyle/>
          <a:p>
            <a:fld id="{EA6F4E56-6737-48C6-900A-74A9DF4C2AD7}" type="slidenum">
              <a:rPr lang="en-US" smtClean="0"/>
              <a:t>38</a:t>
            </a:fld>
            <a:endParaRPr lang="en-US"/>
          </a:p>
        </p:txBody>
      </p:sp>
    </p:spTree>
    <p:extLst>
      <p:ext uri="{BB962C8B-B14F-4D97-AF65-F5344CB8AC3E}">
        <p14:creationId xmlns:p14="http://schemas.microsoft.com/office/powerpoint/2010/main" val="3246675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802.11 Wi-Fi standards, you couldn’t depend on two radio devices from different manufacturers to work together.</a:t>
            </a:r>
          </a:p>
          <a:p>
            <a:endParaRPr lang="en-US" dirty="0"/>
          </a:p>
          <a:p>
            <a:r>
              <a:rPr lang="en-US" dirty="0"/>
              <a:t>We want things to “just work,” and that is a new phenomenon, and one driven by standards. </a:t>
            </a:r>
          </a:p>
        </p:txBody>
      </p:sp>
      <p:sp>
        <p:nvSpPr>
          <p:cNvPr id="4" name="Slide Number Placeholder 3"/>
          <p:cNvSpPr>
            <a:spLocks noGrp="1"/>
          </p:cNvSpPr>
          <p:nvPr>
            <p:ph type="sldNum" sz="quarter" idx="5"/>
          </p:nvPr>
        </p:nvSpPr>
        <p:spPr/>
        <p:txBody>
          <a:bodyPr/>
          <a:lstStyle/>
          <a:p>
            <a:fld id="{EA6F4E56-6737-48C6-900A-74A9DF4C2AD7}" type="slidenum">
              <a:rPr lang="en-US" smtClean="0"/>
              <a:t>39</a:t>
            </a:fld>
            <a:endParaRPr lang="en-US"/>
          </a:p>
        </p:txBody>
      </p:sp>
    </p:spTree>
    <p:extLst>
      <p:ext uri="{BB962C8B-B14F-4D97-AF65-F5344CB8AC3E}">
        <p14:creationId xmlns:p14="http://schemas.microsoft.com/office/powerpoint/2010/main" val="2782981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 standards-making bodies are either governmental offices or sanctioned by the government.  The American National Standards Institute, ANSI is the officially sanctioned standards group for the United States. ISO, the International Organization for Standardization, is an international standards-setting body sanctioned by multiple governments.  There are many others.</a:t>
            </a:r>
          </a:p>
          <a:p>
            <a:endParaRPr lang="en-US" dirty="0"/>
          </a:p>
          <a:p>
            <a:r>
              <a:rPr lang="en-US" dirty="0"/>
              <a:t>Industry groups also set standards. The Wi-Fi alliance exists to certify interoperability if a class of radio communication devices, although the standards are actually set by IEEE, the Institute of Electrical and Electronics Engineers.</a:t>
            </a:r>
          </a:p>
          <a:p>
            <a:endParaRPr lang="en-US" dirty="0"/>
          </a:p>
          <a:p>
            <a:r>
              <a:rPr lang="en-US" dirty="0"/>
              <a:t>The World Wide Web Consortium publishes standards for everything associated with the Web.</a:t>
            </a:r>
          </a:p>
        </p:txBody>
      </p:sp>
      <p:sp>
        <p:nvSpPr>
          <p:cNvPr id="4" name="Slide Number Placeholder 3"/>
          <p:cNvSpPr>
            <a:spLocks noGrp="1"/>
          </p:cNvSpPr>
          <p:nvPr>
            <p:ph type="sldNum" sz="quarter" idx="5"/>
          </p:nvPr>
        </p:nvSpPr>
        <p:spPr/>
        <p:txBody>
          <a:bodyPr/>
          <a:lstStyle/>
          <a:p>
            <a:fld id="{EA6F4E56-6737-48C6-900A-74A9DF4C2AD7}" type="slidenum">
              <a:rPr lang="en-US" smtClean="0"/>
              <a:t>40</a:t>
            </a:fld>
            <a:endParaRPr lang="en-US"/>
          </a:p>
        </p:txBody>
      </p:sp>
    </p:spTree>
    <p:extLst>
      <p:ext uri="{BB962C8B-B14F-4D97-AF65-F5344CB8AC3E}">
        <p14:creationId xmlns:p14="http://schemas.microsoft.com/office/powerpoint/2010/main" val="3743430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there's the phone company. By 1990, almost all phone traffic in the United States was electronic and digital, except for what the slide calls the first mile, that is the wire between the subscriber and the central office. Everything else electronic and computer controlled.</a:t>
            </a:r>
          </a:p>
          <a:p>
            <a:endParaRPr lang="en-US" dirty="0"/>
          </a:p>
          <a:p>
            <a:r>
              <a:rPr lang="en-US" dirty="0"/>
              <a:t> Well, we now have wires that carry data instead of voice. Phones and computers were separate, but now almost all information is transmitted using those Internet protocols, which we will study in Chapter five, including phone conversations. </a:t>
            </a:r>
          </a:p>
          <a:p>
            <a:endParaRPr lang="en-US" dirty="0"/>
          </a:p>
          <a:p>
            <a:r>
              <a:rPr lang="en-US" dirty="0"/>
              <a:t>This business of taking the telecommunications network, which was a big deal in 1990 and merging it with information processing is called convergence. So, when you hear the word convergence, it just means we're going to use computers for both </a:t>
            </a:r>
          </a:p>
          <a:p>
            <a:r>
              <a:rPr lang="en-US" dirty="0"/>
              <a:t>phones and computing and other kinds of communication. </a:t>
            </a:r>
          </a:p>
        </p:txBody>
      </p:sp>
      <p:sp>
        <p:nvSpPr>
          <p:cNvPr id="4" name="Slide Number Placeholder 3"/>
          <p:cNvSpPr>
            <a:spLocks noGrp="1"/>
          </p:cNvSpPr>
          <p:nvPr>
            <p:ph type="sldNum" sz="quarter" idx="5"/>
          </p:nvPr>
        </p:nvSpPr>
        <p:spPr/>
        <p:txBody>
          <a:bodyPr/>
          <a:lstStyle/>
          <a:p>
            <a:fld id="{EA6F4E56-6737-48C6-900A-74A9DF4C2AD7}" type="slidenum">
              <a:rPr lang="en-US" smtClean="0"/>
              <a:t>41</a:t>
            </a:fld>
            <a:endParaRPr lang="en-US"/>
          </a:p>
        </p:txBody>
      </p:sp>
    </p:spTree>
    <p:extLst>
      <p:ext uri="{BB962C8B-B14F-4D97-AF65-F5344CB8AC3E}">
        <p14:creationId xmlns:p14="http://schemas.microsoft.com/office/powerpoint/2010/main" val="4059332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Heinlein’s, </a:t>
            </a:r>
            <a:r>
              <a:rPr lang="en-US" i="1" dirty="0"/>
              <a:t>The moon is a Harsh Mistress.</a:t>
            </a:r>
            <a:r>
              <a:rPr lang="en-US" dirty="0"/>
              <a:t> Science fiction novel, 1966 . A recurring theme is this thing that Heinlein called TANSTAAFL: There </a:t>
            </a:r>
            <a:r>
              <a:rPr lang="en-US" dirty="0" err="1"/>
              <a:t>ain't</a:t>
            </a:r>
            <a:r>
              <a:rPr lang="en-US" dirty="0"/>
              <a:t> no such thing as a free lunch. You remember that the program counter holds the address of the next instruction and remember that there </a:t>
            </a:r>
            <a:r>
              <a:rPr lang="en-US" dirty="0" err="1"/>
              <a:t>ain't</a:t>
            </a:r>
            <a:r>
              <a:rPr lang="en-US" dirty="0"/>
              <a:t> no such thing as a free lunch, no matter what somebody tells you, somebody is paying. </a:t>
            </a:r>
          </a:p>
          <a:p>
            <a:endParaRPr lang="en-US" dirty="0"/>
          </a:p>
          <a:p>
            <a:r>
              <a:rPr lang="en-US" dirty="0"/>
              <a:t>But that is particularly applicable in computing and information Technology because almost everything we do is a study in trade-offs, standards, standards are important, but they cost money. Somebody has to pay the people who are working on all those standards setting committees. A hardware control unit. We mentioned the control unit, arithmetic logic unit, registers. A hardware control unit is faster than a micro programmed control unit, but it's also more expensive. You can get speed, but you pay for it. There are some fast algorithms that need very large amounts of memory. There are slower algorithms that'll work with less memory and there's a trade-off between speed and cost.</a:t>
            </a:r>
          </a:p>
        </p:txBody>
      </p:sp>
      <p:sp>
        <p:nvSpPr>
          <p:cNvPr id="4" name="Slide Number Placeholder 3"/>
          <p:cNvSpPr>
            <a:spLocks noGrp="1"/>
          </p:cNvSpPr>
          <p:nvPr>
            <p:ph type="sldNum" sz="quarter" idx="5"/>
          </p:nvPr>
        </p:nvSpPr>
        <p:spPr/>
        <p:txBody>
          <a:bodyPr/>
          <a:lstStyle/>
          <a:p>
            <a:fld id="{EA6F4E56-6737-48C6-900A-74A9DF4C2AD7}" type="slidenum">
              <a:rPr lang="en-US" smtClean="0"/>
              <a:t>42</a:t>
            </a:fld>
            <a:endParaRPr lang="en-US"/>
          </a:p>
        </p:txBody>
      </p:sp>
    </p:spTree>
    <p:extLst>
      <p:ext uri="{BB962C8B-B14F-4D97-AF65-F5344CB8AC3E}">
        <p14:creationId xmlns:p14="http://schemas.microsoft.com/office/powerpoint/2010/main" val="404030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used the word system probably maybe 25 or 30 times tonight already. Computer systems, operating systems, security systems, sound systems. I have a friend who is a Hi-Fi nut. If it makes music, he has to have one. </a:t>
            </a:r>
          </a:p>
          <a:p>
            <a:endParaRPr lang="en-US" dirty="0"/>
          </a:p>
          <a:p>
            <a:r>
              <a:rPr lang="en-US" dirty="0"/>
              <a:t>A major part of what you will do as information technology professionals is this thing called systems integration, making things work together. Standards will help you do that, but there's still plenty of work to be done. </a:t>
            </a:r>
          </a:p>
        </p:txBody>
      </p:sp>
      <p:sp>
        <p:nvSpPr>
          <p:cNvPr id="4" name="Slide Number Placeholder 3"/>
          <p:cNvSpPr>
            <a:spLocks noGrp="1"/>
          </p:cNvSpPr>
          <p:nvPr>
            <p:ph type="sldNum" sz="quarter" idx="5"/>
          </p:nvPr>
        </p:nvSpPr>
        <p:spPr/>
        <p:txBody>
          <a:bodyPr/>
          <a:lstStyle/>
          <a:p>
            <a:fld id="{EA6F4E56-6737-48C6-900A-74A9DF4C2AD7}" type="slidenum">
              <a:rPr lang="en-US" smtClean="0"/>
              <a:t>43</a:t>
            </a:fld>
            <a:endParaRPr lang="en-US"/>
          </a:p>
        </p:txBody>
      </p:sp>
    </p:spTree>
    <p:extLst>
      <p:ext uri="{BB962C8B-B14F-4D97-AF65-F5344CB8AC3E}">
        <p14:creationId xmlns:p14="http://schemas.microsoft.com/office/powerpoint/2010/main" val="27227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Times New Roman" pitchFamily="18" charset="0"/>
                <a:ea typeface="+mn-ea"/>
                <a:cs typeface="+mn-cs"/>
              </a:rPr>
              <a:t>Every computer has hardware, software and data. You have to be really bold when you say “every.”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How about the computer that costs four cents to produce and goes inside one of those annoying greeting cards that does something when you open it up?</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Hardware? Well yeah, there’s a little chip in there. Software? Yeah. Something happens to make that chip go. Data? Yeah. Sings “Happy Birthday to You.” So for the very simplest computer I can think of, we’ve got hardware, software, and data.</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How about the Internal Revenue Service? A </a:t>
            </a:r>
            <a:r>
              <a:rPr lang="en-US" sz="1200" i="1" kern="1200" dirty="0">
                <a:solidFill>
                  <a:schemeClr val="tx1"/>
                </a:solidFill>
                <a:latin typeface="Times New Roman" pitchFamily="18" charset="0"/>
                <a:ea typeface="+mn-ea"/>
                <a:cs typeface="+mn-cs"/>
              </a:rPr>
              <a:t>big</a:t>
            </a:r>
            <a:r>
              <a:rPr lang="en-US" sz="1200" kern="1200" dirty="0">
                <a:solidFill>
                  <a:schemeClr val="tx1"/>
                </a:solidFill>
                <a:latin typeface="Times New Roman" pitchFamily="18" charset="0"/>
                <a:ea typeface="+mn-ea"/>
                <a:cs typeface="+mn-cs"/>
              </a:rPr>
              <a:t> computer somewhere in suburban Washington DC, out in </a:t>
            </a:r>
            <a:r>
              <a:rPr lang="en-US" sz="1200" kern="1200" dirty="0" err="1">
                <a:solidFill>
                  <a:schemeClr val="tx1"/>
                </a:solidFill>
                <a:latin typeface="Times New Roman" pitchFamily="18" charset="0"/>
                <a:ea typeface="+mn-ea"/>
                <a:cs typeface="+mn-cs"/>
              </a:rPr>
              <a:t>McClean</a:t>
            </a:r>
            <a:r>
              <a:rPr lang="en-US" sz="1200" kern="1200" dirty="0">
                <a:solidFill>
                  <a:schemeClr val="tx1"/>
                </a:solidFill>
                <a:latin typeface="Times New Roman" pitchFamily="18" charset="0"/>
                <a:ea typeface="+mn-ea"/>
                <a:cs typeface="+mn-cs"/>
              </a:rPr>
              <a:t> Virginia, somewhere maybe?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Hardware, software, data.</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hardware executes instructions and we will talk you know a fair amount of detail about what an instructions is and that mechanism for input and output and mechanism for both temporary and long term storage.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Software - that’s computer programs and by the time a program is actually being executed on computer it is in binary form in the language of the machine and we will talk about that in a certain amount of detail.</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Data are representations of facts, measurements observations, information in a form that can be used by the computer and what we are going to find out is that form is binary numbers.</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Here's the definition. A collection of components linked together to perform specific functions and recognizable from the outside as a unit. Everything outside the system is its environment. So, the self-driving car, that's the system. Everything outside is the environment. And systems communicate with the environment through interfaces.</a:t>
            </a:r>
          </a:p>
        </p:txBody>
      </p:sp>
      <p:sp>
        <p:nvSpPr>
          <p:cNvPr id="4" name="Slide Number Placeholder 3"/>
          <p:cNvSpPr>
            <a:spLocks noGrp="1"/>
          </p:cNvSpPr>
          <p:nvPr>
            <p:ph type="sldNum" sz="quarter" idx="5"/>
          </p:nvPr>
        </p:nvSpPr>
        <p:spPr/>
        <p:txBody>
          <a:bodyPr/>
          <a:lstStyle/>
          <a:p>
            <a:fld id="{EA6F4E56-6737-48C6-900A-74A9DF4C2AD7}" type="slidenum">
              <a:rPr lang="en-US" smtClean="0"/>
              <a:t>44</a:t>
            </a:fld>
            <a:endParaRPr lang="en-US"/>
          </a:p>
        </p:txBody>
      </p:sp>
    </p:spTree>
    <p:extLst>
      <p:ext uri="{BB962C8B-B14F-4D97-AF65-F5344CB8AC3E}">
        <p14:creationId xmlns:p14="http://schemas.microsoft.com/office/powerpoint/2010/main" val="3547856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abstract look at a system might look something like this. The cloud symbol In PowerPoint is </a:t>
            </a:r>
            <a:r>
              <a:rPr lang="en-US" dirty="0" err="1"/>
              <a:t>kinda</a:t>
            </a:r>
            <a:r>
              <a:rPr lang="en-US" dirty="0"/>
              <a:t> nice. I've got component, component, component, component inside the system. They are connected with links inside the system. And they can talk to the outside world through interfaces. So there's an abstraction of the definition that I just gave you, a picture that is an abstraction of that definition.</a:t>
            </a:r>
          </a:p>
        </p:txBody>
      </p:sp>
      <p:sp>
        <p:nvSpPr>
          <p:cNvPr id="4" name="Slide Number Placeholder 3"/>
          <p:cNvSpPr>
            <a:spLocks noGrp="1"/>
          </p:cNvSpPr>
          <p:nvPr>
            <p:ph type="sldNum" sz="quarter" idx="5"/>
          </p:nvPr>
        </p:nvSpPr>
        <p:spPr/>
        <p:txBody>
          <a:bodyPr/>
          <a:lstStyle/>
          <a:p>
            <a:fld id="{EA6F4E56-6737-48C6-900A-74A9DF4C2AD7}" type="slidenum">
              <a:rPr lang="en-US" smtClean="0"/>
              <a:t>45</a:t>
            </a:fld>
            <a:endParaRPr lang="en-US"/>
          </a:p>
        </p:txBody>
      </p:sp>
    </p:spTree>
    <p:extLst>
      <p:ext uri="{BB962C8B-B14F-4D97-AF65-F5344CB8AC3E}">
        <p14:creationId xmlns:p14="http://schemas.microsoft.com/office/powerpoint/2010/main" val="3704167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information technology systems involve hardware, at least two layers of software, that operating system and application software. And all the interfaces that were used to keyboard, screen printer network, et cetera, et cetera. </a:t>
            </a:r>
          </a:p>
        </p:txBody>
      </p:sp>
      <p:sp>
        <p:nvSpPr>
          <p:cNvPr id="4" name="Slide Number Placeholder 3"/>
          <p:cNvSpPr>
            <a:spLocks noGrp="1"/>
          </p:cNvSpPr>
          <p:nvPr>
            <p:ph type="sldNum" sz="quarter" idx="5"/>
          </p:nvPr>
        </p:nvSpPr>
        <p:spPr/>
        <p:txBody>
          <a:bodyPr/>
          <a:lstStyle/>
          <a:p>
            <a:fld id="{EA6F4E56-6737-48C6-900A-74A9DF4C2AD7}" type="slidenum">
              <a:rPr lang="en-US" smtClean="0"/>
              <a:t>46</a:t>
            </a:fld>
            <a:endParaRPr lang="en-US"/>
          </a:p>
        </p:txBody>
      </p:sp>
    </p:spTree>
    <p:extLst>
      <p:ext uri="{BB962C8B-B14F-4D97-AF65-F5344CB8AC3E}">
        <p14:creationId xmlns:p14="http://schemas.microsoft.com/office/powerpoint/2010/main" val="3185568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I.T</a:t>
            </a:r>
            <a:r>
              <a:rPr lang="en-US" dirty="0"/>
              <a:t>. systems architectures can be classified in several different ways. There's the monolithic computing system, the main frame. Everything happens in one box.</a:t>
            </a:r>
          </a:p>
          <a:p>
            <a:endParaRPr lang="en-US" dirty="0"/>
          </a:p>
          <a:p>
            <a:r>
              <a:rPr lang="en-US" dirty="0"/>
              <a:t>There are several kinds of distributed processing, which we'll look at in a second. And then down at the bottom it says peer to peer computing. This is where you tap your phone to somebody else's and exchange business cards electronically. I've never figured out how to do that. Somebody who </a:t>
            </a:r>
            <a:r>
              <a:rPr lang="en-US" dirty="0" err="1"/>
              <a:t>knowscould</a:t>
            </a:r>
            <a:r>
              <a:rPr lang="en-US" dirty="0"/>
              <a:t> tell me. Then I'll act like I know what I'm doing.</a:t>
            </a:r>
          </a:p>
        </p:txBody>
      </p:sp>
      <p:sp>
        <p:nvSpPr>
          <p:cNvPr id="4" name="Slide Number Placeholder 3"/>
          <p:cNvSpPr>
            <a:spLocks noGrp="1"/>
          </p:cNvSpPr>
          <p:nvPr>
            <p:ph type="sldNum" sz="quarter" idx="5"/>
          </p:nvPr>
        </p:nvSpPr>
        <p:spPr/>
        <p:txBody>
          <a:bodyPr/>
          <a:lstStyle/>
          <a:p>
            <a:fld id="{EA6F4E56-6737-48C6-900A-74A9DF4C2AD7}" type="slidenum">
              <a:rPr lang="en-US" smtClean="0"/>
              <a:t>47</a:t>
            </a:fld>
            <a:endParaRPr lang="en-US"/>
          </a:p>
        </p:txBody>
      </p:sp>
    </p:spTree>
    <p:extLst>
      <p:ext uri="{BB962C8B-B14F-4D97-AF65-F5344CB8AC3E}">
        <p14:creationId xmlns:p14="http://schemas.microsoft.com/office/powerpoint/2010/main" val="286516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system. This is the vacuum tube sound system. And by the way, those little things with a silvery tops, those are vacuum tubes, glass envelopes, vacuum inside, which is where the name comes from. And then that electric heater inside. So they're fairly delicate. And that sound system has an input interface and an output interface. We had an abstract example. Now we have a concrete example. </a:t>
            </a:r>
          </a:p>
          <a:p>
            <a:endParaRPr lang="en-US" dirty="0"/>
          </a:p>
          <a:p>
            <a:r>
              <a:rPr lang="en-US" dirty="0"/>
              <a:t>How expensive or vacuum tubes. A couple of bucks back in, back  a long time ago. Now the vacuum tube amplifier that's going to set you back, there's </a:t>
            </a:r>
            <a:r>
              <a:rPr lang="en-US" dirty="0" err="1"/>
              <a:t>gonna</a:t>
            </a:r>
            <a:r>
              <a:rPr lang="en-US" dirty="0"/>
              <a:t> be a comma in the price of that these days. But the vacuum tubes themselves were not expensive. They're probably proportionally more expensive now because they are not made by the tens and hundreds of thousands anymore. I don't have anything that needs vacuum tubes, so I don't know.</a:t>
            </a:r>
          </a:p>
        </p:txBody>
      </p:sp>
      <p:sp>
        <p:nvSpPr>
          <p:cNvPr id="4" name="Slide Number Placeholder 3"/>
          <p:cNvSpPr>
            <a:spLocks noGrp="1"/>
          </p:cNvSpPr>
          <p:nvPr>
            <p:ph type="sldNum" sz="quarter" idx="5"/>
          </p:nvPr>
        </p:nvSpPr>
        <p:spPr/>
        <p:txBody>
          <a:bodyPr/>
          <a:lstStyle/>
          <a:p>
            <a:fld id="{EA6F4E56-6737-48C6-900A-74A9DF4C2AD7}" type="slidenum">
              <a:rPr lang="en-US" smtClean="0"/>
              <a:t>48</a:t>
            </a:fld>
            <a:endParaRPr lang="en-US"/>
          </a:p>
        </p:txBody>
      </p:sp>
    </p:spTree>
    <p:extLst>
      <p:ext uri="{BB962C8B-B14F-4D97-AF65-F5344CB8AC3E}">
        <p14:creationId xmlns:p14="http://schemas.microsoft.com/office/powerpoint/2010/main" val="285916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mainframe computer is the archetypal monolithic architecture, but a desktop or laptop computer of the 21</a:t>
            </a:r>
            <a:r>
              <a:rPr lang="en-US" baseline="30000" dirty="0"/>
              <a:t>st</a:t>
            </a:r>
            <a:r>
              <a:rPr lang="en-US" dirty="0"/>
              <a:t> century running a stand-alone application is also an example of monolithic architecture.</a:t>
            </a:r>
          </a:p>
        </p:txBody>
      </p:sp>
      <p:sp>
        <p:nvSpPr>
          <p:cNvPr id="4" name="Slide Number Placeholder 3"/>
          <p:cNvSpPr>
            <a:spLocks noGrp="1"/>
          </p:cNvSpPr>
          <p:nvPr>
            <p:ph type="sldNum" sz="quarter" idx="5"/>
          </p:nvPr>
        </p:nvSpPr>
        <p:spPr/>
        <p:txBody>
          <a:bodyPr/>
          <a:lstStyle/>
          <a:p>
            <a:fld id="{EA6F4E56-6737-48C6-900A-74A9DF4C2AD7}" type="slidenum">
              <a:rPr lang="en-US" smtClean="0"/>
              <a:t>49</a:t>
            </a:fld>
            <a:endParaRPr lang="en-US"/>
          </a:p>
        </p:txBody>
      </p:sp>
    </p:spTree>
    <p:extLst>
      <p:ext uri="{BB962C8B-B14F-4D97-AF65-F5344CB8AC3E}">
        <p14:creationId xmlns:p14="http://schemas.microsoft.com/office/powerpoint/2010/main" val="2614736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server:  the web server is the example of that. The client is the web browser. The server is someplace else, almost always on a separate computer.</a:t>
            </a:r>
          </a:p>
          <a:p>
            <a:endParaRPr lang="en-US" dirty="0"/>
          </a:p>
        </p:txBody>
      </p:sp>
      <p:sp>
        <p:nvSpPr>
          <p:cNvPr id="4" name="Slide Number Placeholder 3"/>
          <p:cNvSpPr>
            <a:spLocks noGrp="1"/>
          </p:cNvSpPr>
          <p:nvPr>
            <p:ph type="sldNum" sz="quarter" idx="5"/>
          </p:nvPr>
        </p:nvSpPr>
        <p:spPr/>
        <p:txBody>
          <a:bodyPr/>
          <a:lstStyle/>
          <a:p>
            <a:fld id="{EA6F4E56-6737-48C6-900A-74A9DF4C2AD7}" type="slidenum">
              <a:rPr lang="en-US" smtClean="0"/>
              <a:t>50</a:t>
            </a:fld>
            <a:endParaRPr lang="en-US"/>
          </a:p>
        </p:txBody>
      </p:sp>
    </p:spTree>
    <p:extLst>
      <p:ext uri="{BB962C8B-B14F-4D97-AF65-F5344CB8AC3E}">
        <p14:creationId xmlns:p14="http://schemas.microsoft.com/office/powerpoint/2010/main" val="2713004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mail. Is an example of a multi-tier architecture. There's a mail server somewhere speaking, the SMTP protocol, simple Mail Transport Protocol. And the mail server has to talk to a web server and then the web server talks to the web mail client. So that's the multi-tier architecture and you can get more than three tiers, but it'll start making your hair hurt.</a:t>
            </a:r>
          </a:p>
        </p:txBody>
      </p:sp>
      <p:sp>
        <p:nvSpPr>
          <p:cNvPr id="4" name="Slide Number Placeholder 3"/>
          <p:cNvSpPr>
            <a:spLocks noGrp="1"/>
          </p:cNvSpPr>
          <p:nvPr>
            <p:ph type="sldNum" sz="quarter" idx="5"/>
          </p:nvPr>
        </p:nvSpPr>
        <p:spPr/>
        <p:txBody>
          <a:bodyPr/>
          <a:lstStyle/>
          <a:p>
            <a:fld id="{EA6F4E56-6737-48C6-900A-74A9DF4C2AD7}" type="slidenum">
              <a:rPr lang="en-US" smtClean="0"/>
              <a:t>53</a:t>
            </a:fld>
            <a:endParaRPr lang="en-US"/>
          </a:p>
        </p:txBody>
      </p:sp>
    </p:spTree>
    <p:extLst>
      <p:ext uri="{BB962C8B-B14F-4D97-AF65-F5344CB8AC3E}">
        <p14:creationId xmlns:p14="http://schemas.microsoft.com/office/powerpoint/2010/main" val="29240627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itchFamily="18" charset="0"/>
                <a:ea typeface="+mn-ea"/>
                <a:cs typeface="+mn-cs"/>
              </a:rPr>
              <a:t>Platform as a service (</a:t>
            </a:r>
            <a:r>
              <a:rPr lang="en-US" sz="1200" b="1" i="0" u="none" strike="noStrike" kern="1200" baseline="0" dirty="0" err="1">
                <a:solidFill>
                  <a:schemeClr val="tx1"/>
                </a:solidFill>
                <a:latin typeface="Times New Roman" pitchFamily="18" charset="0"/>
                <a:ea typeface="+mn-ea"/>
                <a:cs typeface="+mn-cs"/>
              </a:rPr>
              <a:t>PaaS</a:t>
            </a:r>
            <a:r>
              <a:rPr lang="en-US" sz="1200" b="1" i="0" u="none" strike="noStrike" kern="1200" baseline="0" dirty="0">
                <a:solidFill>
                  <a:schemeClr val="tx1"/>
                </a:solidFill>
                <a:latin typeface="Times New Roman" pitchFamily="18" charset="0"/>
                <a:ea typeface="+mn-ea"/>
                <a:cs typeface="+mn-cs"/>
              </a:rPr>
              <a:t>) </a:t>
            </a:r>
            <a:r>
              <a:rPr lang="en-US" sz="1200" b="0" i="0" u="none" strike="noStrike" kern="1200" baseline="0" dirty="0">
                <a:solidFill>
                  <a:schemeClr val="tx1"/>
                </a:solidFill>
                <a:latin typeface="Times New Roman" pitchFamily="18" charset="0"/>
                <a:ea typeface="+mn-ea"/>
                <a:cs typeface="+mn-cs"/>
              </a:rPr>
              <a:t>extends cloud services to the software facilities that one</a:t>
            </a:r>
          </a:p>
          <a:p>
            <a:r>
              <a:rPr lang="en-US" sz="1200" b="0" i="0" u="none" strike="noStrike" kern="1200" baseline="0" dirty="0">
                <a:solidFill>
                  <a:schemeClr val="tx1"/>
                </a:solidFill>
                <a:latin typeface="Times New Roman" pitchFamily="18" charset="0"/>
                <a:ea typeface="+mn-ea"/>
                <a:cs typeface="+mn-cs"/>
              </a:rPr>
              <a:t>would expect to find on a developer’s computer: Web and programming development tools,</a:t>
            </a:r>
          </a:p>
          <a:p>
            <a:r>
              <a:rPr lang="en-US" sz="1200" b="0" i="0" u="none" strike="noStrike" kern="1200" baseline="0" dirty="0">
                <a:solidFill>
                  <a:schemeClr val="tx1"/>
                </a:solidFill>
                <a:latin typeface="Times New Roman" pitchFamily="18" charset="0"/>
                <a:ea typeface="+mn-ea"/>
                <a:cs typeface="+mn-cs"/>
              </a:rPr>
              <a:t>facilities, </a:t>
            </a:r>
            <a:r>
              <a:rPr lang="en-US" sz="1200" b="0" i="0" u="none" strike="noStrike" kern="1200" baseline="0" dirty="0" err="1">
                <a:solidFill>
                  <a:schemeClr val="tx1"/>
                </a:solidFill>
                <a:latin typeface="Times New Roman" pitchFamily="18" charset="0"/>
                <a:ea typeface="+mn-ea"/>
                <a:cs typeface="+mn-cs"/>
              </a:rPr>
              <a:t>aWebserver</a:t>
            </a:r>
            <a:r>
              <a:rPr lang="en-US" sz="1200" b="0" i="0" u="none" strike="noStrike" kern="1200" baseline="0" dirty="0">
                <a:solidFill>
                  <a:schemeClr val="tx1"/>
                </a:solidFill>
                <a:latin typeface="Times New Roman" pitchFamily="18" charset="0"/>
                <a:ea typeface="+mn-ea"/>
                <a:cs typeface="+mn-cs"/>
              </a:rPr>
              <a:t>, and operating system application program interface (API). This provides</a:t>
            </a:r>
          </a:p>
          <a:p>
            <a:r>
              <a:rPr lang="en-US" sz="1200" b="0" i="0" u="none" strike="noStrike" kern="1200" baseline="0" dirty="0">
                <a:solidFill>
                  <a:schemeClr val="tx1"/>
                </a:solidFill>
                <a:latin typeface="Times New Roman" pitchFamily="18" charset="0"/>
                <a:ea typeface="+mn-ea"/>
                <a:cs typeface="+mn-cs"/>
              </a:rPr>
              <a:t>everything a developer would need to create and run application software on a cloud platform,</a:t>
            </a:r>
          </a:p>
          <a:p>
            <a:r>
              <a:rPr lang="en-US" sz="1200" b="0" i="0" u="none" strike="noStrike" kern="1200" baseline="0" dirty="0">
                <a:solidFill>
                  <a:schemeClr val="tx1"/>
                </a:solidFill>
                <a:latin typeface="Times New Roman" pitchFamily="18" charset="0"/>
                <a:ea typeface="+mn-ea"/>
                <a:cs typeface="+mn-cs"/>
              </a:rPr>
              <a:t>without the hardware and software investments needed to support local development.</a:t>
            </a:r>
          </a:p>
          <a:p>
            <a:r>
              <a:rPr lang="en-US" sz="1200" b="0" i="0" u="none" strike="noStrike" kern="1200" baseline="0" dirty="0">
                <a:solidFill>
                  <a:schemeClr val="tx1"/>
                </a:solidFill>
                <a:latin typeface="Times New Roman" pitchFamily="18" charset="0"/>
                <a:ea typeface="+mn-ea"/>
                <a:cs typeface="+mn-cs"/>
              </a:rPr>
              <a:t>Finally, </a:t>
            </a:r>
            <a:r>
              <a:rPr lang="en-US" sz="1200" b="1" i="0" u="none" strike="noStrike" kern="1200" baseline="0" dirty="0">
                <a:solidFill>
                  <a:schemeClr val="tx1"/>
                </a:solidFill>
                <a:latin typeface="Times New Roman" pitchFamily="18" charset="0"/>
                <a:ea typeface="+mn-ea"/>
                <a:cs typeface="+mn-cs"/>
              </a:rPr>
              <a:t>Infrastructure as a service (</a:t>
            </a:r>
            <a:r>
              <a:rPr lang="en-US" sz="1200" b="1" i="0" u="none" strike="noStrike" kern="1200" baseline="0" dirty="0" err="1">
                <a:solidFill>
                  <a:schemeClr val="tx1"/>
                </a:solidFill>
                <a:latin typeface="Times New Roman" pitchFamily="18" charset="0"/>
                <a:ea typeface="+mn-ea"/>
                <a:cs typeface="+mn-cs"/>
              </a:rPr>
              <a:t>IaaS</a:t>
            </a:r>
            <a:r>
              <a:rPr lang="en-US" sz="1200" b="1" i="0" u="none" strike="noStrike" kern="1200" baseline="0" dirty="0">
                <a:solidFill>
                  <a:schemeClr val="tx1"/>
                </a:solidFill>
                <a:latin typeface="Times New Roman" pitchFamily="18" charset="0"/>
                <a:ea typeface="+mn-ea"/>
                <a:cs typeface="+mn-cs"/>
              </a:rPr>
              <a:t>) </a:t>
            </a:r>
            <a:r>
              <a:rPr lang="en-US" sz="1200" b="0" i="0" u="none" strike="noStrike" kern="1200" baseline="0" dirty="0">
                <a:solidFill>
                  <a:schemeClr val="tx1"/>
                </a:solidFill>
                <a:latin typeface="Times New Roman" pitchFamily="18" charset="0"/>
                <a:ea typeface="+mn-ea"/>
                <a:cs typeface="+mn-cs"/>
              </a:rPr>
              <a:t>offers cloud-based hardware emulation in the</a:t>
            </a:r>
          </a:p>
          <a:p>
            <a:r>
              <a:rPr lang="en-US" sz="1200" b="0" i="0" u="none" strike="noStrike" kern="1200" baseline="0" dirty="0">
                <a:solidFill>
                  <a:schemeClr val="tx1"/>
                </a:solidFill>
                <a:latin typeface="Times New Roman" pitchFamily="18" charset="0"/>
                <a:ea typeface="+mn-ea"/>
                <a:cs typeface="+mn-cs"/>
              </a:rPr>
              <a:t>form of virtual machines, networking, and the like. The user/developer interacts with the</a:t>
            </a:r>
          </a:p>
          <a:p>
            <a:r>
              <a:rPr lang="en-US" sz="1200" b="0" i="0" u="none" strike="noStrike" kern="1200" baseline="0" dirty="0">
                <a:solidFill>
                  <a:schemeClr val="tx1"/>
                </a:solidFill>
                <a:latin typeface="Times New Roman" pitchFamily="18" charset="0"/>
                <a:ea typeface="+mn-ea"/>
                <a:cs typeface="+mn-cs"/>
              </a:rPr>
              <a:t>virtual machine using a client application, or more commonly, a Web browser. Users can</a:t>
            </a:r>
          </a:p>
          <a:p>
            <a:r>
              <a:rPr lang="en-US" sz="1200" b="0" i="0" u="none" strike="noStrike" kern="1200" baseline="0" dirty="0">
                <a:solidFill>
                  <a:schemeClr val="tx1"/>
                </a:solidFill>
                <a:latin typeface="Times New Roman" pitchFamily="18" charset="0"/>
                <a:ea typeface="+mn-ea"/>
                <a:cs typeface="+mn-cs"/>
              </a:rPr>
              <a:t>add additional virtual machines for testing with different system configurations, for example,</a:t>
            </a:r>
          </a:p>
          <a:p>
            <a:r>
              <a:rPr lang="en-US" sz="1200" b="0" i="0" u="none" strike="noStrike" kern="1200" baseline="0" dirty="0">
                <a:solidFill>
                  <a:schemeClr val="tx1"/>
                </a:solidFill>
                <a:latin typeface="Times New Roman" pitchFamily="18" charset="0"/>
                <a:ea typeface="+mn-ea"/>
                <a:cs typeface="+mn-cs"/>
              </a:rPr>
              <a:t>providing considerable flexibility. Essentially, the user’s computer has been moved in its entirety</a:t>
            </a:r>
          </a:p>
          <a:p>
            <a:r>
              <a:rPr lang="en-US" sz="1200" b="0" i="0" u="none" strike="noStrike" kern="1200" baseline="0" dirty="0">
                <a:solidFill>
                  <a:schemeClr val="tx1"/>
                </a:solidFill>
                <a:latin typeface="Times New Roman" pitchFamily="18" charset="0"/>
                <a:ea typeface="+mn-ea"/>
                <a:cs typeface="+mn-cs"/>
              </a:rPr>
              <a:t>to the cloud, and can be configured as a different computer at will.</a:t>
            </a: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54</a:t>
            </a:fld>
            <a:endParaRPr lang="en-US"/>
          </a:p>
        </p:txBody>
      </p:sp>
    </p:spTree>
    <p:extLst>
      <p:ext uri="{BB962C8B-B14F-4D97-AF65-F5344CB8AC3E}">
        <p14:creationId xmlns:p14="http://schemas.microsoft.com/office/powerpoint/2010/main" val="1179191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information technology was first used in 1958 in the Harvard Business Review.</a:t>
            </a:r>
          </a:p>
          <a:p>
            <a:endParaRPr lang="en-US" dirty="0"/>
          </a:p>
          <a:p>
            <a:r>
              <a:rPr lang="en-US" dirty="0"/>
              <a:t> And this is my definition. And man, it's a lot of words and it would get a D minus from an English teacher. The practice of information technology is the Integration, operation and maintenance of computing hardware, software, communications facilities, services, and infrastructure to receive, transform, store, and retrieve information of all types in an efficient and secure manner. That definition captures the whole thing there, I think. I hope so.</a:t>
            </a:r>
          </a:p>
        </p:txBody>
      </p:sp>
      <p:sp>
        <p:nvSpPr>
          <p:cNvPr id="4" name="Slide Number Placeholder 3"/>
          <p:cNvSpPr>
            <a:spLocks noGrp="1"/>
          </p:cNvSpPr>
          <p:nvPr>
            <p:ph type="sldNum" sz="quarter" idx="5"/>
          </p:nvPr>
        </p:nvSpPr>
        <p:spPr/>
        <p:txBody>
          <a:bodyPr/>
          <a:lstStyle/>
          <a:p>
            <a:fld id="{EA6F4E56-6737-48C6-900A-74A9DF4C2AD7}" type="slidenum">
              <a:rPr lang="en-US" smtClean="0"/>
              <a:t>56</a:t>
            </a:fld>
            <a:endParaRPr lang="en-US"/>
          </a:p>
        </p:txBody>
      </p:sp>
    </p:spTree>
    <p:extLst>
      <p:ext uri="{BB962C8B-B14F-4D97-AF65-F5344CB8AC3E}">
        <p14:creationId xmlns:p14="http://schemas.microsoft.com/office/powerpoint/2010/main" val="325240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Times New Roman" pitchFamily="18" charset="0"/>
                <a:ea typeface="+mn-ea"/>
                <a:cs typeface="+mn-cs"/>
              </a:rPr>
              <a:t>All computer systems all have at least one central processing unit - some sort of memory for programs and data; some sort of input and output and some mechanism for long term storage.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Now, let me say that if you bought a microwave oven any time since about 1980 ... If you have one older than that please pitch it... It is going to microwave you!  It has a computer in it because it is cheaper to build a computer control for a microwave oven than it is to build all of the switches, springs, gears, and dials that it would take to do the same thing.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we have your in your microwave oven these four things. Yes?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We have a CPU in there. Yes. Memory? Yes, because the program is still there when you turn the thing back 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How about memory for data?</a:t>
            </a:r>
            <a:r>
              <a:rPr lang="en-US" sz="1200" kern="1200" baseline="0" dirty="0">
                <a:solidFill>
                  <a:schemeClr val="tx1"/>
                </a:solidFill>
                <a:latin typeface="Times New Roman" pitchFamily="18" charset="0"/>
                <a:ea typeface="+mn-ea"/>
                <a:cs typeface="+mn-cs"/>
              </a:rPr>
              <a:t>  </a:t>
            </a:r>
            <a:r>
              <a:rPr lang="en-US" sz="1200" kern="1200" dirty="0">
                <a:solidFill>
                  <a:schemeClr val="tx1"/>
                </a:solidFill>
                <a:latin typeface="Times New Roman" pitchFamily="18" charset="0"/>
                <a:ea typeface="+mn-ea"/>
                <a:cs typeface="+mn-cs"/>
              </a:rPr>
              <a:t>Sure - how long do I want to nuke this in order to set off all the fire alarms in the building?</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Every now and then somebody comes in with a bag of popcorn. Right? And they punch up 27 minutes and then they head for the men’s room or something. I don’t know where they go.</a:t>
            </a:r>
            <a:r>
              <a:rPr lang="en-US" sz="1200" kern="1200" baseline="0" dirty="0">
                <a:solidFill>
                  <a:schemeClr val="tx1"/>
                </a:solidFill>
                <a:latin typeface="Times New Roman" pitchFamily="18" charset="0"/>
                <a:ea typeface="+mn-ea"/>
                <a:cs typeface="+mn-cs"/>
              </a:rPr>
              <a:t>  </a:t>
            </a:r>
            <a:r>
              <a:rPr lang="en-US" sz="1200" kern="1200" dirty="0">
                <a:solidFill>
                  <a:schemeClr val="tx1"/>
                </a:solidFill>
                <a:latin typeface="Times New Roman" pitchFamily="18" charset="0"/>
                <a:ea typeface="+mn-ea"/>
                <a:cs typeface="+mn-cs"/>
              </a:rPr>
              <a:t>And what happens?  Fire alarm goes off. Right because you have burned down an entire bag of popcorn.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I/O?  Do we have I/O in a microwave oven?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Yes. Beep. Beep. Beep. 27 minutes. Start.  That’s the ‘I’ in the I/O. What’s the ‘O’?</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Output - we’ve got a little countdown timer going on telling us how many seconds are left. And we have got something controlling the magnetron that is generating those microwaves.  So we have got some internal output as it were.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Even a simple little computer system has all four of those properties.</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systems architect, which some of you will become, assesses a corporation's needs, describes the functionality, that is, after, I know what you need, here are the functions that you need. I'm going to describe the functionality. Usually, we select systems and buy them rather than making our own. Sometimes you make your own. Describe the functionality, select systems, and then make the pieces work together. That is sometimes called systems integration. And it is a lot of fun. It is an enormous amount of fun. It's a lot of work too, but it's an enormous amount of fun.</a:t>
            </a:r>
          </a:p>
        </p:txBody>
      </p:sp>
      <p:sp>
        <p:nvSpPr>
          <p:cNvPr id="4" name="Slide Number Placeholder 3"/>
          <p:cNvSpPr>
            <a:spLocks noGrp="1"/>
          </p:cNvSpPr>
          <p:nvPr>
            <p:ph type="sldNum" sz="quarter" idx="5"/>
          </p:nvPr>
        </p:nvSpPr>
        <p:spPr/>
        <p:txBody>
          <a:bodyPr/>
          <a:lstStyle/>
          <a:p>
            <a:fld id="{EA6F4E56-6737-48C6-900A-74A9DF4C2AD7}" type="slidenum">
              <a:rPr lang="en-US" smtClean="0"/>
              <a:t>57</a:t>
            </a:fld>
            <a:endParaRPr lang="en-US"/>
          </a:p>
        </p:txBody>
      </p:sp>
    </p:spTree>
    <p:extLst>
      <p:ext uri="{BB962C8B-B14F-4D97-AF65-F5344CB8AC3E}">
        <p14:creationId xmlns:p14="http://schemas.microsoft.com/office/powerpoint/2010/main" val="2060428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the academic discipline that is information technology, from the Association for Computing Machinery. Information technology is the study of systemic and I think they meant systematic, but their publications say systemic. It would be nice if people still took English classes. Systemic and systematic or very different words with very different ideas behind them. Anyway, the ACM says, “Systemic approaches to select, develop, apply, integrate, administers secure computing technologies to enable users to do all of this stuff. So that's what I'm supposed to be teaching.</a:t>
            </a:r>
          </a:p>
          <a:p>
            <a:endParaRPr lang="en-US" dirty="0"/>
          </a:p>
          <a:p>
            <a:r>
              <a:rPr lang="en-US" dirty="0"/>
              <a:t> And one of you asked me last time to talk a little bit about computer science, information technology, the cybersecurity discipline. Of all the disciplines, Information Technology requires the greatest breadth of knowledge. Now some of this stuff we're going to do is going to be a mile wide and an inch deep. But we've got to touch everything. Computer scientists are focused on algorithms and their implementations, just a little bit of it, we're going to touch everything. And that's why this is so much fun. </a:t>
            </a:r>
          </a:p>
        </p:txBody>
      </p:sp>
      <p:sp>
        <p:nvSpPr>
          <p:cNvPr id="4" name="Slide Number Placeholder 3"/>
          <p:cNvSpPr>
            <a:spLocks noGrp="1"/>
          </p:cNvSpPr>
          <p:nvPr>
            <p:ph type="sldNum" sz="quarter" idx="5"/>
          </p:nvPr>
        </p:nvSpPr>
        <p:spPr/>
        <p:txBody>
          <a:bodyPr/>
          <a:lstStyle/>
          <a:p>
            <a:fld id="{EA6F4E56-6737-48C6-900A-74A9DF4C2AD7}" type="slidenum">
              <a:rPr lang="en-US" smtClean="0"/>
              <a:t>58</a:t>
            </a:fld>
            <a:endParaRPr lang="en-US"/>
          </a:p>
        </p:txBody>
      </p:sp>
    </p:spTree>
    <p:extLst>
      <p:ext uri="{BB962C8B-B14F-4D97-AF65-F5344CB8AC3E}">
        <p14:creationId xmlns:p14="http://schemas.microsoft.com/office/powerpoint/2010/main" val="975177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technology is strategic. Strategic means that the business can't do without it. My favorite example of that is Amazon. If there were no information technology, Amazon could not exist, just couldn't happen. </a:t>
            </a:r>
          </a:p>
          <a:p>
            <a:endParaRPr lang="en-US" dirty="0"/>
          </a:p>
          <a:p>
            <a:r>
              <a:rPr lang="en-US" dirty="0"/>
              <a:t>And it's customer-facing. When somebody's website doesn't work, you know, it used to be there. There's an association, the Association of Information Technology Professionals that you could join as a student.. Oh, but it used to be called the Data Processing Management Association and before that, back in my day, it was the National Machine Accountants Association. So things have changed. It used to be that all this stuff happened in the backroom with the accountants and that doesn't happen anymore. It is no longer a back-office function. You must work within the organization. You can't say, I'm the computer guy and I'm going to go back here in my cave and I'll come out in a year or so. You have to work within the organization. You're going to need excellent communication skills. You're going to have to learn to write. If you haven't already learned that, there's just no way around it. You have to work with other people. You're going to have to do teamwork. Used to be the programmer could lock himself in the garage and do work. Some of them still do lock themselves in the garage.  That does not happen with information technology. And you have to know the business. So my career in industry was all within health care because that's the business I knew. </a:t>
            </a:r>
          </a:p>
        </p:txBody>
      </p:sp>
      <p:sp>
        <p:nvSpPr>
          <p:cNvPr id="4" name="Slide Number Placeholder 3"/>
          <p:cNvSpPr>
            <a:spLocks noGrp="1"/>
          </p:cNvSpPr>
          <p:nvPr>
            <p:ph type="sldNum" sz="quarter" idx="5"/>
          </p:nvPr>
        </p:nvSpPr>
        <p:spPr/>
        <p:txBody>
          <a:bodyPr/>
          <a:lstStyle/>
          <a:p>
            <a:fld id="{EA6F4E56-6737-48C6-900A-74A9DF4C2AD7}" type="slidenum">
              <a:rPr lang="en-US" smtClean="0"/>
              <a:t>59</a:t>
            </a:fld>
            <a:endParaRPr lang="en-US"/>
          </a:p>
        </p:txBody>
      </p:sp>
    </p:spTree>
    <p:extLst>
      <p:ext uri="{BB962C8B-B14F-4D97-AF65-F5344CB8AC3E}">
        <p14:creationId xmlns:p14="http://schemas.microsoft.com/office/powerpoint/2010/main" val="19601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We need to consider that a computing system is not just hardware and software. We have got the hardware all right. And we are going to have several layers of software, probably at least two and usually more than that.</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Communications, information, and the purpose of all of this is we have some specific problem that we have in mind to solve whether it is mapping the human genome or playing solitaire. We are solving some specific problem.</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Now we are going to talk about virtualization in a couple of different senses, so I am going to be using the same word to mean two different things.  That is kind of unfortunate but that is the way computing works.</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The American Heritage dictionary says virtual is existing in result or essence. Okay - my definition -- this didn’t come from American Heritage’s - you can see it, but it is not really there.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That’s virtual, okay?</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Created, simulated, or carried on by means of a computer or a network. So, we talk about virtual memory, we will talk about virtual networks. Everybody has taken a programming course before you got here so you already know about the job of virtual machines</a:t>
            </a:r>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A virtual machine in the most general sense is a combination of hardware and software. That combination provides specific services, presents specific interfaces to application software and it provides both services and interfaces that are not supported by the hardware alone.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So hardware and operating system together define a virtual machine. So there is a computer under the desk here and it is running Windows 7 and so I have a Windows 7 virtual machine. I can come in here with a handful of CDs, format the discs, load Red Hat Linux on there and the same piece of hardware would suddenly become a Linux virtual machine because the virtual machine-</a:t>
            </a:r>
            <a:r>
              <a:rPr lang="en-US" sz="1200" kern="1200" dirty="0" err="1">
                <a:solidFill>
                  <a:schemeClr val="tx1"/>
                </a:solidFill>
                <a:latin typeface="Times New Roman" pitchFamily="18" charset="0"/>
                <a:ea typeface="+mn-ea"/>
                <a:cs typeface="+mn-cs"/>
              </a:rPr>
              <a:t>ness</a:t>
            </a:r>
            <a:r>
              <a:rPr lang="en-US" sz="1200" kern="1200" dirty="0">
                <a:solidFill>
                  <a:schemeClr val="tx1"/>
                </a:solidFill>
                <a:latin typeface="Times New Roman" pitchFamily="18" charset="0"/>
                <a:ea typeface="+mn-ea"/>
                <a:cs typeface="+mn-cs"/>
              </a:rPr>
              <a:t> is a combination of hardware and software.</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Questions? That is kind of a subtle distinction?</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I could take a similar set of Red Hat discs, load them on an IBM z-series mainframe and have a Linux virtual machine. This time I have changed the hardware instead of changing the software.</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33425"/>
            <a:ext cx="4876800" cy="3659188"/>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Down at the bottom, there is some actual computer machinery. And that computer has some machine language L</a:t>
            </a:r>
            <a:r>
              <a:rPr lang="en-US" sz="1200" kern="1200" baseline="-25000" dirty="0">
                <a:solidFill>
                  <a:schemeClr val="tx1"/>
                </a:solidFill>
                <a:latin typeface="Times New Roman" pitchFamily="18" charset="0"/>
                <a:ea typeface="+mn-ea"/>
                <a:cs typeface="+mn-cs"/>
              </a:rPr>
              <a:t>0</a:t>
            </a:r>
            <a:r>
              <a:rPr lang="en-US" sz="1200" kern="1200" dirty="0">
                <a:solidFill>
                  <a:schemeClr val="tx1"/>
                </a:solidFill>
                <a:latin typeface="Times New Roman" pitchFamily="18" charset="0"/>
                <a:ea typeface="+mn-ea"/>
                <a:cs typeface="+mn-cs"/>
              </a:rPr>
              <a:t>.  That is the bare metal of the computer.</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One level up - I have got a virtual machine M</a:t>
            </a:r>
            <a:r>
              <a:rPr lang="en-US" sz="1200" kern="1200" baseline="-25000" dirty="0">
                <a:solidFill>
                  <a:schemeClr val="tx1"/>
                </a:solidFill>
                <a:latin typeface="Times New Roman" pitchFamily="18" charset="0"/>
                <a:ea typeface="+mn-ea"/>
                <a:cs typeface="+mn-cs"/>
              </a:rPr>
              <a:t>1</a:t>
            </a:r>
            <a:r>
              <a:rPr lang="en-US" sz="1200" kern="1200" dirty="0">
                <a:solidFill>
                  <a:schemeClr val="tx1"/>
                </a:solidFill>
                <a:latin typeface="Times New Roman" pitchFamily="18" charset="0"/>
                <a:ea typeface="+mn-ea"/>
                <a:cs typeface="+mn-cs"/>
              </a:rPr>
              <a:t> with some machine language L</a:t>
            </a:r>
            <a:r>
              <a:rPr lang="en-US" sz="1200" kern="1200" baseline="-25000" dirty="0">
                <a:solidFill>
                  <a:schemeClr val="tx1"/>
                </a:solidFill>
                <a:latin typeface="Times New Roman" pitchFamily="18" charset="0"/>
                <a:ea typeface="+mn-ea"/>
                <a:cs typeface="+mn-cs"/>
              </a:rPr>
              <a:t>1</a:t>
            </a:r>
            <a:r>
              <a:rPr lang="en-US" sz="1200" kern="1200" dirty="0">
                <a:solidFill>
                  <a:schemeClr val="tx1"/>
                </a:solidFill>
                <a:latin typeface="Times New Roman" pitchFamily="18" charset="0"/>
                <a:ea typeface="+mn-ea"/>
                <a:cs typeface="+mn-cs"/>
              </a:rPr>
              <a:t>. In this case I might have a Windows 11 virtual machine sitting under the desk. And then I can go up above that and say some other virtual machine M</a:t>
            </a:r>
            <a:r>
              <a:rPr lang="en-US" sz="1200" kern="1200" baseline="-25000" dirty="0">
                <a:solidFill>
                  <a:schemeClr val="tx1"/>
                </a:solidFill>
                <a:latin typeface="Times New Roman" pitchFamily="18" charset="0"/>
                <a:ea typeface="+mn-ea"/>
                <a:cs typeface="+mn-cs"/>
              </a:rPr>
              <a:t>2</a:t>
            </a:r>
            <a:r>
              <a:rPr lang="en-US" sz="1200" kern="1200" dirty="0">
                <a:solidFill>
                  <a:schemeClr val="tx1"/>
                </a:solidFill>
                <a:latin typeface="Times New Roman" pitchFamily="18" charset="0"/>
                <a:ea typeface="+mn-ea"/>
                <a:cs typeface="+mn-cs"/>
              </a:rPr>
              <a:t> ... This is a smart board virtual machine. Right? So I am doing Power Point on smart board. With different languages being interpreted by the machine below.</a:t>
            </a:r>
          </a:p>
          <a:p>
            <a:br>
              <a:rPr lang="en-US" sz="1200" kern="1200" dirty="0">
                <a:solidFill>
                  <a:schemeClr val="tx1"/>
                </a:solidFill>
                <a:latin typeface="Times New Roman" pitchFamily="18" charset="0"/>
                <a:ea typeface="+mn-ea"/>
                <a:cs typeface="+mn-cs"/>
              </a:rPr>
            </a:br>
            <a:r>
              <a:rPr lang="en-US" sz="1200" kern="1200" dirty="0">
                <a:solidFill>
                  <a:schemeClr val="tx1"/>
                </a:solidFill>
                <a:latin typeface="Times New Roman" pitchFamily="18" charset="0"/>
                <a:ea typeface="+mn-ea"/>
                <a:cs typeface="+mn-cs"/>
              </a:rPr>
              <a:t>And I can layer that as deeply as necessary to accomplish what I am trying to accomplish.</a:t>
            </a:r>
          </a:p>
          <a:p>
            <a:endParaRPr lang="en-US" dirty="0"/>
          </a:p>
        </p:txBody>
      </p:sp>
      <p:sp>
        <p:nvSpPr>
          <p:cNvPr id="4" name="Slide Number Placeholder 3"/>
          <p:cNvSpPr>
            <a:spLocks noGrp="1"/>
          </p:cNvSpPr>
          <p:nvPr>
            <p:ph type="sldNum" sz="quarter" idx="10"/>
          </p:nvPr>
        </p:nvSpPr>
        <p:spPr/>
        <p:txBody>
          <a:bodyPr/>
          <a:lstStyle/>
          <a:p>
            <a:pPr>
              <a:defRPr/>
            </a:pPr>
            <a:fld id="{50017745-3131-40E9-A39C-D615FCF05CB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53FC0-1C61-476A-A697-6DBBF29F3AAC}" type="datetime1">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2F65DD-C925-433D-8110-36D47AFD7D25}" type="datetime1">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450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519C7-F833-4B91-BCE7-07BEC78E7246}" type="datetime1">
              <a:rPr lang="en-US" smtClean="0"/>
              <a:t>5/11/2023</a:t>
            </a:fld>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09927851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C4871-DA48-40ED-97AC-71BA03657285}" type="datetime1">
              <a:rPr lang="en-US" smtClean="0"/>
              <a:t>5/11/2023</a:t>
            </a:fld>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6152684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206141-BC76-4AD7-9434-D66EAC38B85F}" type="datetime1">
              <a:rPr lang="en-US" smtClean="0"/>
              <a:t>5/11/2023</a:t>
            </a:fld>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0805897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6A726B-C3A5-4036-A462-41E57ACAD1F1}" type="datetime1">
              <a:rPr lang="en-US" smtClean="0"/>
              <a:t>5/11/2023</a:t>
            </a:fld>
            <a:endParaRPr lang="en-US"/>
          </a:p>
        </p:txBody>
      </p:sp>
      <p:sp>
        <p:nvSpPr>
          <p:cNvPr id="9" name="Slide Number Placeholder 8"/>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4276817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7B3EE-73B8-4490-9E3F-CF44B5F95563}" type="datetime1">
              <a:rPr lang="en-US" smtClean="0"/>
              <a:t>5/11/2023</a:t>
            </a:fld>
            <a:endParaRPr lang="en-US"/>
          </a:p>
        </p:txBody>
      </p:sp>
      <p:sp>
        <p:nvSpPr>
          <p:cNvPr id="5" name="Slide Number Placeholder 4"/>
          <p:cNvSpPr>
            <a:spLocks noGrp="1"/>
          </p:cNvSpPr>
          <p:nvPr>
            <p:ph type="sldNum" sz="quarter" idx="12"/>
          </p:nvPr>
        </p:nvSpPr>
        <p:spPr/>
        <p:txBody>
          <a:bodyPr/>
          <a:lstStyle/>
          <a:p>
            <a:fld id="{DE92680F-60F8-43A8-8448-770068F7F39B}" type="slidenum">
              <a:rPr lang="en-US" smtClean="0"/>
              <a:pPr/>
              <a:t>‹#›</a:t>
            </a:fld>
            <a:endParaRPr lang="en-US" dirty="0"/>
          </a:p>
        </p:txBody>
      </p:sp>
    </p:spTree>
    <p:extLst>
      <p:ext uri="{BB962C8B-B14F-4D97-AF65-F5344CB8AC3E}">
        <p14:creationId xmlns:p14="http://schemas.microsoft.com/office/powerpoint/2010/main" val="27961014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09F1E-E5F9-441F-AA76-10C6A317E4D0}" type="datetime1">
              <a:rPr lang="en-US" smtClean="0"/>
              <a:t>5/11/2023</a:t>
            </a:fld>
            <a:endParaRPr lang="en-US"/>
          </a:p>
        </p:txBody>
      </p:sp>
      <p:sp>
        <p:nvSpPr>
          <p:cNvPr id="4" name="Slide Number Placeholder 3"/>
          <p:cNvSpPr>
            <a:spLocks noGrp="1"/>
          </p:cNvSpPr>
          <p:nvPr>
            <p:ph type="sldNum" sz="quarter" idx="12"/>
          </p:nvPr>
        </p:nvSpPr>
        <p:spPr/>
        <p:txBody>
          <a:bodyPr/>
          <a:lstStyle/>
          <a:p>
            <a:fld id="{BC3E01D3-D158-4170-AF3B-EDD8A9D9643D}" type="slidenum">
              <a:rPr lang="en-US" smtClean="0"/>
              <a:pPr/>
              <a:t>‹#›</a:t>
            </a:fld>
            <a:endParaRPr lang="en-US" dirty="0"/>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4813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2CF0C-6070-4ECF-BE69-FDAA854975D7}" type="datetime1">
              <a:rPr lang="en-US" smtClean="0"/>
              <a:t>5/11/2023</a:t>
            </a:fld>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5787819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BEB70-DB0D-4432-AD0A-0CAC0AD27F39}" type="datetime1">
              <a:rPr lang="en-US" smtClean="0"/>
              <a:t>5/11/2023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D1200-DDEC-4406-B694-B97E5BF29625}" type="datetime1">
              <a:rPr lang="en-US" smtClean="0"/>
              <a:t>5/11/2023</a:t>
            </a:fld>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1260417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CC70D-9DC0-4305-AF07-2FB6EFBB91CC}" type="datetime1">
              <a:rPr lang="en-US" smtClean="0"/>
              <a:t>5/11/2023</a:t>
            </a:fld>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7152713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CC8ED-D9BA-450E-B320-6650589471FB}" type="datetime1">
              <a:rPr lang="en-US" smtClean="0"/>
              <a:t>5/11/2023</a:t>
            </a:fld>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67089474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AA3F3-4A65-4835-8A1A-C70E1DF05761}" type="datetime1">
              <a:rPr lang="en-US" smtClean="0"/>
              <a:t>5/11/2023</a:t>
            </a:fld>
            <a:endParaRPr lang="en-US"/>
          </a:p>
        </p:txBody>
      </p:sp>
      <p:sp>
        <p:nvSpPr>
          <p:cNvPr id="6" name="Slide Number Placeholder 5"/>
          <p:cNvSpPr>
            <a:spLocks noGrp="1"/>
          </p:cNvSpPr>
          <p:nvPr>
            <p:ph type="sldNum" sz="quarter" idx="12"/>
          </p:nvPr>
        </p:nvSpPr>
        <p:spPr/>
        <p:txBody>
          <a:bodyPr/>
          <a:lstStyle/>
          <a:p>
            <a:pPr>
              <a:defRPr/>
            </a:pPr>
            <a:fld id="{9F4932D4-9411-4AA1-8B67-8B1990DEEA43}" type="slidenum">
              <a:rPr lang="en-US" smtClean="0"/>
              <a:pPr>
                <a:defRPr/>
              </a:pPr>
              <a:t>‹#›</a:t>
            </a:fld>
            <a:endParaRPr lang="en-US" dirty="0"/>
          </a:p>
        </p:txBody>
      </p:sp>
    </p:spTree>
    <p:extLst>
      <p:ext uri="{BB962C8B-B14F-4D97-AF65-F5344CB8AC3E}">
        <p14:creationId xmlns:p14="http://schemas.microsoft.com/office/powerpoint/2010/main" val="84749386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E10F3-7FE1-46D2-A005-5AF1ADF4315E}" type="datetime1">
              <a:rPr lang="en-US" smtClean="0"/>
              <a:t>5/11/2023</a:t>
            </a:fld>
            <a:endParaRPr lang="en-US"/>
          </a:p>
        </p:txBody>
      </p:sp>
      <p:sp>
        <p:nvSpPr>
          <p:cNvPr id="5" name="Slide Number Placeholder 4"/>
          <p:cNvSpPr>
            <a:spLocks noGrp="1"/>
          </p:cNvSpPr>
          <p:nvPr>
            <p:ph type="sldNum" sz="quarter" idx="12"/>
          </p:nvPr>
        </p:nvSpPr>
        <p:spPr/>
        <p:txBody>
          <a:bodyPr/>
          <a:lstStyle/>
          <a:p>
            <a:pPr>
              <a:defRPr/>
            </a:pPr>
            <a:fld id="{7C988D9B-42C1-4015-A622-84DCF27F2A47}" type="slidenum">
              <a:rPr lang="en-US" smtClean="0"/>
              <a:pPr>
                <a:defRPr/>
              </a:pPr>
              <a:t>‹#›</a:t>
            </a:fld>
            <a:endParaRPr lang="en-US" dirty="0"/>
          </a:p>
        </p:txBody>
      </p:sp>
    </p:spTree>
    <p:extLst>
      <p:ext uri="{BB962C8B-B14F-4D97-AF65-F5344CB8AC3E}">
        <p14:creationId xmlns:p14="http://schemas.microsoft.com/office/powerpoint/2010/main" val="395335274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CD21C-3124-4445-BB29-C12684E18649}" type="datetime1">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166B7D-F168-4685-9455-1DD84081BB19}" type="datetime1">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6014D7-C7F9-4AF4-8502-F0B423B2391F}" type="datetime1">
              <a:rPr lang="en-US" smtClean="0"/>
              <a:t>5/11/2023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233C44-026D-43E7-A927-9A114E810537}" type="datetime1">
              <a:rPr lang="en-US" smtClean="0"/>
              <a:t>5/11/2023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51856-5566-4479-800B-AAE32F924BE6}" type="datetime1">
              <a:rPr lang="en-US" smtClean="0"/>
              <a:t>5/11/2023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C9544E-5E88-493E-963F-80C369E2BBC5}" type="datetime1">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B61A66-2D34-4A51-89CB-D29DAA96C09A}" type="datetime1">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506B466F-D141-4FA4-827E-EBC6FA8703DE}" type="datetime1">
              <a:rPr lang="en-US" smtClean="0"/>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553EE3FF-753D-4D02-B5FA-B5912FBBB2A7}" type="datetime1">
              <a:rPr lang="en-US" smtClean="0"/>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936688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12" r:id="rId4"/>
    <p:sldLayoutId id="2147483722" r:id="rId5"/>
    <p:sldLayoutId id="2147483714" r:id="rId6"/>
    <p:sldLayoutId id="2147483715" r:id="rId7"/>
    <p:sldLayoutId id="2147483716" r:id="rId8"/>
    <p:sldLayoutId id="2147483721" r:id="rId9"/>
    <p:sldLayoutId id="2147483718" r:id="rId10"/>
    <p:sldLayoutId id="2147483719" r:id="rId11"/>
  </p:sldLayoutIdLst>
  <p:transition>
    <p:fade/>
  </p:transition>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4"/>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223542FD-0487-45E1-9B9D-19CE592BDCB8}" type="datetime1">
              <a:rPr lang="en-US" smtClean="0"/>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pPr>
              <a:defRPr/>
            </a:pPr>
            <a:fld id="{97B51FA7-72A9-4B2A-8456-C1FD8DCFFBF8}" type="slidenum">
              <a:rPr lang="en-US" smtClean="0"/>
              <a:pPr>
                <a:defRPr/>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341666182"/>
      </p:ext>
    </p:extLst>
  </p:cSld>
  <p:clrMap bg1="lt1" tx1="dk1" bg2="lt2" tx2="dk2" accent1="accent1" accent2="accent2" accent3="accent3" accent4="accent4" accent5="accent5" accent6="accent6" hlink="hlink" folHlink="folHlink"/>
  <p:sldLayoutIdLst>
    <p:sldLayoutId id="2147483713" r:id="rId1"/>
    <p:sldLayoutId id="2147483717" r:id="rId2"/>
  </p:sldLayoutIdLst>
  <p:transition>
    <p:fade/>
  </p:transition>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724" r:id="rId1"/>
  </p:sldLayoutIdLst>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3.xml"/><Relationship Id="rId1" Type="http://schemas.openxmlformats.org/officeDocument/2006/relationships/tags" Target="../tags/tag15.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Where we are,</a:t>
            </a:r>
          </a:p>
          <a:p>
            <a:r>
              <a:rPr lang="en-US" dirty="0"/>
              <a:t>How we got here</a:t>
            </a:r>
          </a:p>
        </p:txBody>
      </p:sp>
    </p:spTree>
    <p:extLst>
      <p:ext uri="{BB962C8B-B14F-4D97-AF65-F5344CB8AC3E}">
        <p14:creationId xmlns:p14="http://schemas.microsoft.com/office/powerpoint/2010/main" val="30955762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a:t>The von Neumann Architecture</a:t>
            </a:r>
          </a:p>
        </p:txBody>
      </p:sp>
      <p:sp>
        <p:nvSpPr>
          <p:cNvPr id="19" name="Slide Number Placeholder 18"/>
          <p:cNvSpPr>
            <a:spLocks noGrp="1"/>
          </p:cNvSpPr>
          <p:nvPr>
            <p:ph type="sldNum" sz="quarter" idx="12"/>
          </p:nvPr>
        </p:nvSpPr>
        <p:spPr>
          <a:xfrm>
            <a:off x="6858000" y="6459324"/>
            <a:ext cx="2033588" cy="326985"/>
          </a:xfrm>
        </p:spPr>
        <p:txBody>
          <a:bodyPr/>
          <a:lstStyle/>
          <a:p>
            <a:pPr>
              <a:defRPr/>
            </a:pPr>
            <a:fld id="{7C988D9B-42C1-4015-A622-84DCF27F2A47}" type="slidenum">
              <a:rPr lang="en-US" smtClean="0"/>
              <a:pPr>
                <a:defRPr/>
              </a:pPr>
              <a:t>10</a:t>
            </a:fld>
            <a:endParaRPr lang="en-US" dirty="0"/>
          </a:p>
        </p:txBody>
      </p:sp>
      <p:pic>
        <p:nvPicPr>
          <p:cNvPr id="5" name="Picture 4" descr="A rectangle with inner label Central Processing Unit.  Within the rectangle are three smaller rectangles labeled Control Unit, Arithmetic and logic unit, and registers. Belos on the left is a double-headed arrow connection the central processing unit with the words Input Output.  Below on the right a double-headed arrow connects the CPU with a rectangle labeled Memory.">
            <a:extLst>
              <a:ext uri="{FF2B5EF4-FFF2-40B4-BE49-F238E27FC236}">
                <a16:creationId xmlns:a16="http://schemas.microsoft.com/office/drawing/2014/main" id="{E85B427C-782F-5522-A798-1E2780E4A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393214"/>
            <a:ext cx="5257800" cy="5066110"/>
          </a:xfrm>
          <a:prstGeom prst="rect">
            <a:avLst/>
          </a:prstGeom>
        </p:spPr>
      </p:pic>
    </p:spTree>
    <p:extLst>
      <p:ext uri="{BB962C8B-B14F-4D97-AF65-F5344CB8AC3E}">
        <p14:creationId xmlns:p14="http://schemas.microsoft.com/office/powerpoint/2010/main" val="36001407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a:t>The Arithmetic Logic Unit (ALU)</a:t>
            </a:r>
          </a:p>
        </p:txBody>
      </p:sp>
      <p:sp>
        <p:nvSpPr>
          <p:cNvPr id="39939" name="Rectangle 3"/>
          <p:cNvSpPr>
            <a:spLocks noGrp="1" noChangeArrowheads="1"/>
          </p:cNvSpPr>
          <p:nvPr>
            <p:ph idx="1"/>
          </p:nvPr>
        </p:nvSpPr>
        <p:spPr/>
        <p:txBody>
          <a:bodyPr/>
          <a:lstStyle/>
          <a:p>
            <a:r>
              <a:rPr lang="en-US"/>
              <a:t>Performs arithmetic operations on data</a:t>
            </a:r>
          </a:p>
          <a:p>
            <a:r>
              <a:rPr lang="en-US"/>
              <a:t>Performs logical operations (if-statements, etc.)</a:t>
            </a:r>
          </a:p>
          <a:p>
            <a:r>
              <a:rPr lang="en-US"/>
              <a:t>Can be used to transfer data</a:t>
            </a:r>
          </a:p>
          <a:p>
            <a:pPr lvl="1"/>
            <a:r>
              <a:rPr lang="en-US" sz="2900"/>
              <a:t>Within the CPU</a:t>
            </a:r>
          </a:p>
          <a:p>
            <a:pPr lvl="1"/>
            <a:r>
              <a:rPr lang="en-US" sz="2900"/>
              <a:t>From CPU to I-O</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11</a:t>
            </a:fld>
            <a:endParaRPr lang="en-US" dirty="0"/>
          </a:p>
        </p:txBody>
      </p:sp>
    </p:spTree>
    <p:extLst>
      <p:ext uri="{BB962C8B-B14F-4D97-AF65-F5344CB8AC3E}">
        <p14:creationId xmlns:p14="http://schemas.microsoft.com/office/powerpoint/2010/main" val="35205806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The Control Unit</a:t>
            </a:r>
          </a:p>
        </p:txBody>
      </p:sp>
      <p:sp>
        <p:nvSpPr>
          <p:cNvPr id="40963" name="Rectangle 3"/>
          <p:cNvSpPr>
            <a:spLocks noGrp="1" noChangeArrowheads="1"/>
          </p:cNvSpPr>
          <p:nvPr>
            <p:ph idx="1"/>
          </p:nvPr>
        </p:nvSpPr>
        <p:spPr/>
        <p:txBody>
          <a:bodyPr>
            <a:normAutofit/>
          </a:bodyPr>
          <a:lstStyle/>
          <a:p>
            <a:r>
              <a:rPr lang="en-US" dirty="0"/>
              <a:t>Controls the processing of instructions</a:t>
            </a:r>
          </a:p>
          <a:p>
            <a:r>
              <a:rPr lang="en-US" dirty="0"/>
              <a:t>Controls movement of data within the CPU.</a:t>
            </a:r>
          </a:p>
          <a:p>
            <a:r>
              <a:rPr lang="en-US" b="1" dirty="0"/>
              <a:t>Program counter:</a:t>
            </a:r>
            <a:r>
              <a:rPr lang="en-US" dirty="0"/>
              <a:t>  A small area of memory within the CPU that holds </a:t>
            </a:r>
            <a:r>
              <a:rPr lang="en-US" i="1" dirty="0"/>
              <a:t>the address of the next instruction. </a:t>
            </a:r>
          </a:p>
          <a:p>
            <a:endParaRPr lang="en-US"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12</a:t>
            </a:fld>
            <a:endParaRPr lang="en-US" dirty="0"/>
          </a:p>
        </p:txBody>
      </p:sp>
    </p:spTree>
    <p:custDataLst>
      <p:tags r:id="rId1"/>
    </p:custDataLst>
    <p:extLst>
      <p:ext uri="{BB962C8B-B14F-4D97-AF65-F5344CB8AC3E}">
        <p14:creationId xmlns:p14="http://schemas.microsoft.com/office/powerpoint/2010/main" val="1430459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fade">
                                      <p:cBhvr>
                                        <p:cTn id="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07D2-84C7-037A-498A-7B3668E6ED93}"/>
              </a:ext>
            </a:extLst>
          </p:cNvPr>
          <p:cNvSpPr>
            <a:spLocks noGrp="1"/>
          </p:cNvSpPr>
          <p:nvPr>
            <p:ph type="title"/>
          </p:nvPr>
        </p:nvSpPr>
        <p:spPr/>
        <p:txBody>
          <a:bodyPr/>
          <a:lstStyle/>
          <a:p>
            <a:r>
              <a:rPr lang="en-US" dirty="0"/>
              <a:t>Registers</a:t>
            </a:r>
          </a:p>
        </p:txBody>
      </p:sp>
      <p:sp>
        <p:nvSpPr>
          <p:cNvPr id="4" name="Content Placeholder 3">
            <a:extLst>
              <a:ext uri="{FF2B5EF4-FFF2-40B4-BE49-F238E27FC236}">
                <a16:creationId xmlns:a16="http://schemas.microsoft.com/office/drawing/2014/main" id="{6E39A5A6-910E-2161-A5A5-14EE781ECB45}"/>
              </a:ext>
            </a:extLst>
          </p:cNvPr>
          <p:cNvSpPr>
            <a:spLocks noGrp="1"/>
          </p:cNvSpPr>
          <p:nvPr>
            <p:ph idx="1"/>
          </p:nvPr>
        </p:nvSpPr>
        <p:spPr/>
        <p:txBody>
          <a:bodyPr/>
          <a:lstStyle/>
          <a:p>
            <a:r>
              <a:rPr lang="en-US" dirty="0"/>
              <a:t>Registers are small, fast storage that’s a part of the CPU.</a:t>
            </a:r>
          </a:p>
          <a:p>
            <a:r>
              <a:rPr lang="en-US" dirty="0"/>
              <a:t>The number of registers ranges from a few to perhaps 128; there aren’t thousands of them.</a:t>
            </a:r>
          </a:p>
          <a:p>
            <a:r>
              <a:rPr lang="en-US" dirty="0"/>
              <a:t>The size of a register is generally the word size of the computer architecture, so a 64-bit computer is likely to have 64-bit registers except those used for special purposes.</a:t>
            </a:r>
          </a:p>
        </p:txBody>
      </p:sp>
      <p:sp>
        <p:nvSpPr>
          <p:cNvPr id="3" name="Slide Number Placeholder 2">
            <a:extLst>
              <a:ext uri="{FF2B5EF4-FFF2-40B4-BE49-F238E27FC236}">
                <a16:creationId xmlns:a16="http://schemas.microsoft.com/office/drawing/2014/main" id="{4CE23F92-4300-9CDC-BA68-887E6C25A919}"/>
              </a:ext>
            </a:extLst>
          </p:cNvPr>
          <p:cNvSpPr>
            <a:spLocks noGrp="1"/>
          </p:cNvSpPr>
          <p:nvPr>
            <p:ph type="sldNum" sz="quarter" idx="12"/>
          </p:nvPr>
        </p:nvSpPr>
        <p:spPr/>
        <p:txBody>
          <a:bodyPr/>
          <a:lstStyle/>
          <a:p>
            <a:pPr>
              <a:defRPr/>
            </a:pPr>
            <a:fld id="{7C988D9B-42C1-4015-A622-84DCF27F2A47}" type="slidenum">
              <a:rPr lang="en-US" smtClean="0"/>
              <a:pPr>
                <a:defRPr/>
              </a:pPr>
              <a:t>13</a:t>
            </a:fld>
            <a:endParaRPr lang="en-US" dirty="0"/>
          </a:p>
        </p:txBody>
      </p:sp>
    </p:spTree>
    <p:extLst>
      <p:ext uri="{BB962C8B-B14F-4D97-AF65-F5344CB8AC3E}">
        <p14:creationId xmlns:p14="http://schemas.microsoft.com/office/powerpoint/2010/main" val="40544564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The Interface Unit</a:t>
            </a:r>
          </a:p>
        </p:txBody>
      </p:sp>
      <p:sp>
        <p:nvSpPr>
          <p:cNvPr id="41987" name="Rectangle 3"/>
          <p:cNvSpPr>
            <a:spLocks noGrp="1" noChangeArrowheads="1"/>
          </p:cNvSpPr>
          <p:nvPr>
            <p:ph idx="1"/>
          </p:nvPr>
        </p:nvSpPr>
        <p:spPr/>
        <p:txBody>
          <a:bodyPr/>
          <a:lstStyle/>
          <a:p>
            <a:r>
              <a:rPr lang="en-US" dirty="0"/>
              <a:t>Moves data and instructions between the CPU and the rest of the computer.</a:t>
            </a:r>
          </a:p>
          <a:p>
            <a:r>
              <a:rPr lang="en-US" b="1" dirty="0"/>
              <a:t>Bus:</a:t>
            </a:r>
            <a:r>
              <a:rPr lang="en-US" dirty="0"/>
              <a:t> A bundle of wires that carry data and power between parts of a computer. (Or traces on a wiring board, or within a chip.)</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14</a:t>
            </a:fld>
            <a:endParaRPr lang="en-US" dirty="0"/>
          </a:p>
        </p:txBody>
      </p:sp>
    </p:spTree>
    <p:extLst>
      <p:ext uri="{BB962C8B-B14F-4D97-AF65-F5344CB8AC3E}">
        <p14:creationId xmlns:p14="http://schemas.microsoft.com/office/powerpoint/2010/main" val="9545049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Memory</a:t>
            </a:r>
          </a:p>
        </p:txBody>
      </p:sp>
      <p:sp>
        <p:nvSpPr>
          <p:cNvPr id="43011" name="Rectangle 3"/>
          <p:cNvSpPr>
            <a:spLocks noGrp="1" noChangeArrowheads="1"/>
          </p:cNvSpPr>
          <p:nvPr>
            <p:ph idx="1"/>
          </p:nvPr>
        </p:nvSpPr>
        <p:spPr/>
        <p:txBody>
          <a:bodyPr/>
          <a:lstStyle/>
          <a:p>
            <a:r>
              <a:rPr lang="en-US" dirty="0"/>
              <a:t>Also know as:</a:t>
            </a:r>
          </a:p>
          <a:p>
            <a:pPr lvl="1"/>
            <a:r>
              <a:rPr lang="en-US" dirty="0"/>
              <a:t>RAM (Random Access Memory)</a:t>
            </a:r>
          </a:p>
          <a:p>
            <a:pPr lvl="1"/>
            <a:r>
              <a:rPr lang="en-US" dirty="0"/>
              <a:t>Main memory</a:t>
            </a:r>
          </a:p>
          <a:p>
            <a:pPr lvl="1"/>
            <a:r>
              <a:rPr lang="en-US" dirty="0"/>
              <a:t>Primary storage</a:t>
            </a:r>
          </a:p>
          <a:p>
            <a:r>
              <a:rPr lang="en-US" dirty="0"/>
              <a:t>Holds instructions (in machine language) and data for running programs.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15</a:t>
            </a:fld>
            <a:endParaRPr lang="en-US" dirty="0"/>
          </a:p>
        </p:txBody>
      </p:sp>
    </p:spTree>
    <p:extLst>
      <p:ext uri="{BB962C8B-B14F-4D97-AF65-F5344CB8AC3E}">
        <p14:creationId xmlns:p14="http://schemas.microsoft.com/office/powerpoint/2010/main" val="27172842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latin typeface="+mj-lt"/>
                <a:cs typeface="Arial"/>
              </a:rPr>
              <a:t>Units of Memory</a:t>
            </a:r>
            <a:endParaRPr lang="en-US" dirty="0">
              <a:latin typeface="+mj-lt"/>
            </a:endParaRPr>
          </a:p>
        </p:txBody>
      </p:sp>
      <p:sp>
        <p:nvSpPr>
          <p:cNvPr id="44035" name="Rectangle 3"/>
          <p:cNvSpPr>
            <a:spLocks noGrp="1" noChangeArrowheads="1"/>
          </p:cNvSpPr>
          <p:nvPr>
            <p:ph idx="1"/>
          </p:nvPr>
        </p:nvSpPr>
        <p:spPr>
          <a:xfrm>
            <a:off x="457200" y="1524000"/>
            <a:ext cx="8229600" cy="4525963"/>
          </a:xfrm>
        </p:spPr>
        <p:txBody>
          <a:bodyPr>
            <a:noAutofit/>
          </a:bodyPr>
          <a:lstStyle/>
          <a:p>
            <a:r>
              <a:rPr lang="en-US" sz="2800" dirty="0"/>
              <a:t>The smallest unit of storage is one </a:t>
            </a:r>
            <a:r>
              <a:rPr lang="en-US" sz="2800" i="1" dirty="0"/>
              <a:t>bit</a:t>
            </a:r>
            <a:r>
              <a:rPr lang="en-US" sz="2800" dirty="0"/>
              <a:t>; can hold only zero or one.</a:t>
            </a:r>
          </a:p>
          <a:p>
            <a:r>
              <a:rPr lang="en-US" sz="2800" b="1" dirty="0"/>
              <a:t>Bit:</a:t>
            </a:r>
            <a:r>
              <a:rPr lang="en-US" sz="2800" dirty="0"/>
              <a:t> </a:t>
            </a:r>
            <a:r>
              <a:rPr lang="en-US" sz="2800" b="1" u="sng" dirty="0"/>
              <a:t>b</a:t>
            </a:r>
            <a:r>
              <a:rPr lang="en-US" sz="2800" dirty="0"/>
              <a:t>inary dig</a:t>
            </a:r>
            <a:r>
              <a:rPr lang="en-US" sz="2800" b="1" u="sng" dirty="0"/>
              <a:t>it</a:t>
            </a:r>
          </a:p>
          <a:p>
            <a:r>
              <a:rPr lang="en-US" sz="2800" dirty="0"/>
              <a:t>Bits are organized into larger units.</a:t>
            </a:r>
          </a:p>
          <a:p>
            <a:pPr lvl="1"/>
            <a:r>
              <a:rPr lang="en-US" sz="2400" dirty="0"/>
              <a:t>A </a:t>
            </a:r>
            <a:r>
              <a:rPr lang="en-US" sz="2400" b="1" dirty="0"/>
              <a:t>byte</a:t>
            </a:r>
            <a:r>
              <a:rPr lang="en-US" sz="2400" dirty="0"/>
              <a:t> (or octet) is eight bits.</a:t>
            </a:r>
          </a:p>
          <a:p>
            <a:pPr lvl="1"/>
            <a:r>
              <a:rPr lang="en-US" sz="2400" dirty="0"/>
              <a:t>A </a:t>
            </a:r>
            <a:r>
              <a:rPr lang="en-US" sz="2400" b="1" dirty="0"/>
              <a:t>word</a:t>
            </a:r>
            <a:r>
              <a:rPr lang="en-US" sz="2400" dirty="0"/>
              <a:t> may be 16, 32, 64, or more bits, depending on the architecture of the computer.</a:t>
            </a:r>
          </a:p>
          <a:p>
            <a:pPr lvl="1"/>
            <a:r>
              <a:rPr lang="en-US" sz="2400" dirty="0"/>
              <a:t>Computers (usually) perform arithmetic one word at a time; bigger words = faster computer.</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186730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500"/>
                                        <p:tgtEl>
                                          <p:spTgt spid="440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5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fade">
                                      <p:cBhvr>
                                        <p:cTn id="17" dur="500"/>
                                        <p:tgtEl>
                                          <p:spTgt spid="44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fade">
                                      <p:cBhvr>
                                        <p:cTn id="22" dur="500"/>
                                        <p:tgtEl>
                                          <p:spTgt spid="440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fade">
                                      <p:cBhvr>
                                        <p:cTn id="27" dur="5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Stored Program Concept</a:t>
            </a:r>
          </a:p>
        </p:txBody>
      </p:sp>
      <p:sp>
        <p:nvSpPr>
          <p:cNvPr id="43011" name="Rectangle 3"/>
          <p:cNvSpPr>
            <a:spLocks noGrp="1" noChangeArrowheads="1"/>
          </p:cNvSpPr>
          <p:nvPr>
            <p:ph idx="1"/>
          </p:nvPr>
        </p:nvSpPr>
        <p:spPr/>
        <p:txBody>
          <a:bodyPr>
            <a:normAutofit/>
          </a:bodyPr>
          <a:lstStyle/>
          <a:p>
            <a:r>
              <a:rPr lang="en-US" b="1" dirty="0"/>
              <a:t>Stored program concept:</a:t>
            </a:r>
            <a:r>
              <a:rPr lang="en-US" dirty="0"/>
              <a:t> The same memory can be used to hold instructions and data.  (The </a:t>
            </a:r>
            <a:r>
              <a:rPr lang="en-US" b="1" dirty="0"/>
              <a:t>program counter</a:t>
            </a:r>
            <a:r>
              <a:rPr lang="en-US" dirty="0"/>
              <a:t> keeps track of the instructions.)</a:t>
            </a:r>
          </a:p>
          <a:p>
            <a:r>
              <a:rPr lang="en-US" dirty="0"/>
              <a:t>Invented by John von Neumann and (probably) independently by others.</a:t>
            </a:r>
          </a:p>
          <a:p>
            <a:r>
              <a:rPr lang="en-US" i="1" dirty="0"/>
              <a:t>It’s software!  </a:t>
            </a:r>
            <a:r>
              <a:rPr lang="en-US" dirty="0"/>
              <a:t>Everything we do with software today depends upon the stored program concept.</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694217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500"/>
                                        <p:tgtEl>
                                          <p:spTgt spid="430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fade">
                                      <p:cBhvr>
                                        <p:cTn id="12"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Application Software</a:t>
            </a:r>
          </a:p>
        </p:txBody>
      </p:sp>
      <p:sp>
        <p:nvSpPr>
          <p:cNvPr id="45059" name="Rectangle 3"/>
          <p:cNvSpPr>
            <a:spLocks noGrp="1" noChangeArrowheads="1"/>
          </p:cNvSpPr>
          <p:nvPr>
            <p:ph idx="1"/>
          </p:nvPr>
        </p:nvSpPr>
        <p:spPr/>
        <p:txBody>
          <a:bodyPr/>
          <a:lstStyle/>
          <a:p>
            <a:r>
              <a:rPr lang="en-US" b="1"/>
              <a:t>Application software:</a:t>
            </a:r>
            <a:r>
              <a:rPr lang="en-US"/>
              <a:t> software that fulfills the purpose of the computer system.</a:t>
            </a:r>
          </a:p>
          <a:p>
            <a:pPr lvl="1"/>
            <a:r>
              <a:rPr lang="en-US"/>
              <a:t>Payroll</a:t>
            </a:r>
          </a:p>
          <a:p>
            <a:pPr lvl="1"/>
            <a:r>
              <a:rPr lang="en-US"/>
              <a:t>Word processing</a:t>
            </a:r>
          </a:p>
          <a:p>
            <a:pPr lvl="1"/>
            <a:r>
              <a:rPr lang="en-US"/>
              <a:t>Web server</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18</a:t>
            </a:fld>
            <a:endParaRPr lang="en-US" dirty="0"/>
          </a:p>
        </p:txBody>
      </p:sp>
    </p:spTree>
    <p:extLst>
      <p:ext uri="{BB962C8B-B14F-4D97-AF65-F5344CB8AC3E}">
        <p14:creationId xmlns:p14="http://schemas.microsoft.com/office/powerpoint/2010/main" val="24358168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Operating System</a:t>
            </a:r>
          </a:p>
        </p:txBody>
      </p:sp>
      <p:sp>
        <p:nvSpPr>
          <p:cNvPr id="46083" name="Rectangle 3"/>
          <p:cNvSpPr>
            <a:spLocks noGrp="1" noChangeArrowheads="1"/>
          </p:cNvSpPr>
          <p:nvPr>
            <p:ph idx="1"/>
          </p:nvPr>
        </p:nvSpPr>
        <p:spPr/>
        <p:txBody>
          <a:bodyPr>
            <a:normAutofit lnSpcReduction="10000"/>
          </a:bodyPr>
          <a:lstStyle/>
          <a:p>
            <a:pPr>
              <a:buFontTx/>
              <a:buNone/>
            </a:pPr>
            <a:r>
              <a:rPr lang="en-US" b="1" dirty="0"/>
              <a:t>Operating system:</a:t>
            </a:r>
            <a:r>
              <a:rPr lang="en-US" dirty="0"/>
              <a:t> software that supports the application by providing user and hardware interfaces</a:t>
            </a:r>
          </a:p>
          <a:p>
            <a:pPr lvl="1"/>
            <a:r>
              <a:rPr lang="en-US" dirty="0"/>
              <a:t>Graphical user interface</a:t>
            </a:r>
          </a:p>
          <a:p>
            <a:pPr lvl="1"/>
            <a:r>
              <a:rPr lang="en-US" dirty="0"/>
              <a:t>File management</a:t>
            </a:r>
          </a:p>
          <a:p>
            <a:pPr lvl="1"/>
            <a:r>
              <a:rPr lang="en-US" dirty="0"/>
              <a:t>Input and output</a:t>
            </a:r>
          </a:p>
          <a:p>
            <a:pPr lvl="1"/>
            <a:r>
              <a:rPr lang="en-US" dirty="0"/>
              <a:t>Memory management</a:t>
            </a:r>
          </a:p>
          <a:p>
            <a:pPr lvl="1"/>
            <a:r>
              <a:rPr lang="en-US" dirty="0"/>
              <a:t>Resource scheduling</a:t>
            </a:r>
          </a:p>
          <a:p>
            <a:pPr lvl="1"/>
            <a:r>
              <a:rPr lang="en-US" dirty="0"/>
              <a:t>Security</a:t>
            </a:r>
          </a:p>
          <a:p>
            <a:endParaRPr lang="en-US"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19</a:t>
            </a:fld>
            <a:endParaRPr lang="en-US" dirty="0"/>
          </a:p>
        </p:txBody>
      </p:sp>
    </p:spTree>
    <p:extLst>
      <p:ext uri="{BB962C8B-B14F-4D97-AF65-F5344CB8AC3E}">
        <p14:creationId xmlns:p14="http://schemas.microsoft.com/office/powerpoint/2010/main" val="8999566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About Note Taking and Studying</a:t>
            </a:r>
          </a:p>
        </p:txBody>
      </p:sp>
      <p:sp>
        <p:nvSpPr>
          <p:cNvPr id="4" name="Content Placeholder 3"/>
          <p:cNvSpPr>
            <a:spLocks noGrp="1"/>
          </p:cNvSpPr>
          <p:nvPr>
            <p:ph idx="1"/>
          </p:nvPr>
        </p:nvSpPr>
        <p:spPr/>
        <p:txBody>
          <a:bodyPr>
            <a:normAutofit/>
          </a:bodyPr>
          <a:lstStyle/>
          <a:p>
            <a:r>
              <a:rPr lang="en-US" dirty="0"/>
              <a:t>Read the assigned material </a:t>
            </a:r>
            <a:r>
              <a:rPr lang="en-US" i="1" dirty="0"/>
              <a:t>before</a:t>
            </a:r>
            <a:r>
              <a:rPr lang="en-US" dirty="0"/>
              <a:t> class.</a:t>
            </a:r>
          </a:p>
          <a:p>
            <a:r>
              <a:rPr lang="en-US" dirty="0"/>
              <a:t>In class, you should mostly be listening.</a:t>
            </a:r>
          </a:p>
          <a:p>
            <a:r>
              <a:rPr lang="en-US" dirty="0"/>
              <a:t>Make short notes </a:t>
            </a:r>
            <a:r>
              <a:rPr lang="en-US" b="1" dirty="0"/>
              <a:t>on paper</a:t>
            </a:r>
            <a:r>
              <a:rPr lang="en-US" dirty="0"/>
              <a:t> of anything you think is important, especially if it’s not on the slide.</a:t>
            </a:r>
          </a:p>
          <a:p>
            <a:r>
              <a:rPr lang="en-US" dirty="0"/>
              <a:t>Merge your notes onto the slides the following day.</a:t>
            </a:r>
          </a:p>
          <a:p>
            <a:r>
              <a:rPr lang="en-US" dirty="0"/>
              <a:t>Each class day, review the slides and notes from the class one week ago.</a:t>
            </a:r>
          </a:p>
        </p:txBody>
      </p:sp>
      <p:sp>
        <p:nvSpPr>
          <p:cNvPr id="2" name="Slide Number Placeholder 1"/>
          <p:cNvSpPr>
            <a:spLocks noGrp="1"/>
          </p:cNvSpPr>
          <p:nvPr>
            <p:ph type="sldNum" sz="quarter" idx="12"/>
          </p:nvPr>
        </p:nvSpPr>
        <p:spPr/>
        <p:txBody>
          <a:bodyPr/>
          <a:lstStyle/>
          <a:p>
            <a:pPr>
              <a:defRPr/>
            </a:pPr>
            <a:fld id="{6875AD1E-AF0E-4546-B357-377C42B052A4}" type="slidenum">
              <a:rPr lang="en-US" smtClean="0"/>
              <a:pPr>
                <a:defRPr/>
              </a:pPr>
              <a:t>2</a:t>
            </a:fld>
            <a:endParaRPr lang="en-US"/>
          </a:p>
        </p:txBody>
      </p:sp>
    </p:spTree>
    <p:extLst>
      <p:ext uri="{BB962C8B-B14F-4D97-AF65-F5344CB8AC3E}">
        <p14:creationId xmlns:p14="http://schemas.microsoft.com/office/powerpoint/2010/main" val="175725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Communications Hardware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20</a:t>
            </a:fld>
            <a:endParaRPr lang="en-US" dirty="0"/>
          </a:p>
        </p:txBody>
      </p:sp>
      <p:sp>
        <p:nvSpPr>
          <p:cNvPr id="5" name="Rectangle 3"/>
          <p:cNvSpPr txBox="1">
            <a:spLocks noChangeArrowheads="1"/>
          </p:cNvSpPr>
          <p:nvPr/>
        </p:nvSpPr>
        <p:spPr bwMode="auto">
          <a:xfrm>
            <a:off x="520504" y="1642869"/>
            <a:ext cx="7331277" cy="4768599"/>
          </a:xfrm>
          <a:prstGeom prst="rect">
            <a:avLst/>
          </a:prstGeom>
          <a:noFill/>
          <a:ln w="9525">
            <a:noFill/>
            <a:miter lim="800000"/>
            <a:headEnd/>
            <a:tailEnd/>
          </a:ln>
        </p:spPr>
        <p:txBody>
          <a:bodyPr vert="horz" wrap="square" lIns="89523" tIns="44762" rIns="89523" bIns="44762" numCol="1" anchor="t" anchorCtr="0" compatLnSpc="1">
            <a:prstTxWarp prst="textNoShape">
              <a:avLst/>
            </a:prstTxWarp>
          </a:bodyPr>
          <a:lstStyle/>
          <a:p>
            <a:pPr marL="306960" indent="-419641" defTabSz="895623">
              <a:spcBef>
                <a:spcPct val="20000"/>
              </a:spcBef>
              <a:buFont typeface="Arial" panose="020B0604020202020204" pitchFamily="34" charset="0"/>
              <a:buChar char="•"/>
              <a:defRPr/>
            </a:pPr>
            <a:r>
              <a:rPr lang="en-US" sz="2800" kern="0" dirty="0">
                <a:cs typeface="Times New Roman" panose="02020603050405020304" pitchFamily="18" charset="0"/>
              </a:rPr>
              <a:t>Communication </a:t>
            </a:r>
            <a:r>
              <a:rPr lang="en-US" sz="2800" i="1" kern="0" dirty="0">
                <a:cs typeface="Times New Roman" panose="02020603050405020304" pitchFamily="18" charset="0"/>
              </a:rPr>
              <a:t>channels</a:t>
            </a:r>
          </a:p>
          <a:p>
            <a:pPr marL="685802" lvl="1" indent="-349701" defTabSz="895623">
              <a:spcBef>
                <a:spcPct val="20000"/>
              </a:spcBef>
              <a:buFont typeface="Arial" panose="020B0604020202020204" pitchFamily="34" charset="0"/>
              <a:buChar char="•"/>
              <a:defRPr/>
            </a:pPr>
            <a:r>
              <a:rPr lang="en-US" sz="2400" kern="0" dirty="0">
                <a:cs typeface="Times New Roman" panose="02020603050405020304" pitchFamily="18" charset="0"/>
              </a:rPr>
              <a:t>Physical connections between computer systems</a:t>
            </a:r>
          </a:p>
          <a:p>
            <a:pPr marL="685802" lvl="1" indent="-349701" defTabSz="895623">
              <a:spcBef>
                <a:spcPct val="20000"/>
              </a:spcBef>
              <a:buFont typeface="Arial" panose="020B0604020202020204" pitchFamily="34" charset="0"/>
              <a:buChar char="•"/>
              <a:defRPr/>
            </a:pPr>
            <a:r>
              <a:rPr lang="en-US" sz="2400" kern="0" dirty="0">
                <a:cs typeface="Times New Roman" panose="02020603050405020304" pitchFamily="18" charset="0"/>
              </a:rPr>
              <a:t>Examples: wire cable, phone lines, fiber optic cable, infrared light, radio waves</a:t>
            </a:r>
          </a:p>
          <a:p>
            <a:pPr marL="306960" indent="-419641" defTabSz="895623">
              <a:spcBef>
                <a:spcPct val="20000"/>
              </a:spcBef>
              <a:buFont typeface="Arial" panose="020B0604020202020204" pitchFamily="34" charset="0"/>
              <a:buChar char="•"/>
              <a:defRPr/>
            </a:pPr>
            <a:r>
              <a:rPr lang="en-US" sz="2800" kern="0" dirty="0">
                <a:cs typeface="Times New Roman" panose="02020603050405020304" pitchFamily="18" charset="0"/>
              </a:rPr>
              <a:t>Interface hardware</a:t>
            </a:r>
          </a:p>
          <a:p>
            <a:pPr marL="685802" lvl="1" indent="-349701" defTabSz="895623">
              <a:spcBef>
                <a:spcPct val="20000"/>
              </a:spcBef>
              <a:buFont typeface="Arial" panose="020B0604020202020204" pitchFamily="34" charset="0"/>
              <a:buChar char="•"/>
              <a:defRPr/>
            </a:pPr>
            <a:r>
              <a:rPr lang="en-US" sz="2400" kern="0" dirty="0">
                <a:cs typeface="Times New Roman" panose="02020603050405020304" pitchFamily="18" charset="0"/>
              </a:rPr>
              <a:t>Handles communication between the computer and the communication channel</a:t>
            </a:r>
          </a:p>
          <a:p>
            <a:pPr marL="685802" lvl="1" indent="-349701" defTabSz="895623">
              <a:spcBef>
                <a:spcPct val="20000"/>
              </a:spcBef>
              <a:buFont typeface="Arial" panose="020B0604020202020204" pitchFamily="34" charset="0"/>
              <a:buChar char="•"/>
              <a:defRPr/>
            </a:pPr>
            <a:r>
              <a:rPr lang="en-US" sz="2400" i="1" kern="0" dirty="0">
                <a:cs typeface="Times New Roman" panose="02020603050405020304" pitchFamily="18" charset="0"/>
              </a:rPr>
              <a:t>Modem</a:t>
            </a:r>
            <a:r>
              <a:rPr lang="en-US" sz="2400" kern="0" dirty="0">
                <a:cs typeface="Times New Roman" panose="02020603050405020304" pitchFamily="18" charset="0"/>
              </a:rPr>
              <a:t> or </a:t>
            </a:r>
            <a:r>
              <a:rPr lang="en-US" sz="2400" i="1" kern="0" dirty="0">
                <a:cs typeface="Times New Roman" panose="02020603050405020304" pitchFamily="18" charset="0"/>
              </a:rPr>
              <a:t>network interface controller (NIC)</a:t>
            </a:r>
          </a:p>
        </p:txBody>
      </p:sp>
    </p:spTree>
    <p:extLst>
      <p:ext uri="{BB962C8B-B14F-4D97-AF65-F5344CB8AC3E}">
        <p14:creationId xmlns:p14="http://schemas.microsoft.com/office/powerpoint/2010/main" val="8998845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Communications Software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21</a:t>
            </a:fld>
            <a:endParaRPr lang="en-US" dirty="0"/>
          </a:p>
        </p:txBody>
      </p:sp>
      <p:sp>
        <p:nvSpPr>
          <p:cNvPr id="5" name="Rectangle 3"/>
          <p:cNvSpPr txBox="1">
            <a:spLocks noChangeArrowheads="1"/>
          </p:cNvSpPr>
          <p:nvPr/>
        </p:nvSpPr>
        <p:spPr bwMode="auto">
          <a:xfrm>
            <a:off x="520504" y="1642869"/>
            <a:ext cx="8006527" cy="4768599"/>
          </a:xfrm>
          <a:prstGeom prst="rect">
            <a:avLst/>
          </a:prstGeom>
          <a:noFill/>
          <a:ln w="9525">
            <a:noFill/>
            <a:miter lim="800000"/>
            <a:headEnd/>
            <a:tailEnd/>
          </a:ln>
        </p:spPr>
        <p:txBody>
          <a:bodyPr vert="horz" wrap="square" lIns="89523" tIns="44762" rIns="89523" bIns="44762" numCol="1" anchor="t" anchorCtr="0" compatLnSpc="1">
            <a:prstTxWarp prst="textNoShape">
              <a:avLst/>
            </a:prstTxWarp>
          </a:bodyPr>
          <a:lstStyle/>
          <a:p>
            <a:pPr marL="457200" indent="-457200" defTabSz="895623">
              <a:spcBef>
                <a:spcPct val="20000"/>
              </a:spcBef>
              <a:buFont typeface="Arial" panose="020B0604020202020204" pitchFamily="34" charset="0"/>
              <a:buChar char="•"/>
              <a:defRPr/>
            </a:pPr>
            <a:r>
              <a:rPr lang="en-US" sz="3000" kern="0" dirty="0">
                <a:cs typeface="Times New Roman" panose="02020603050405020304" pitchFamily="18" charset="0"/>
              </a:rPr>
              <a:t>Establish connections</a:t>
            </a:r>
          </a:p>
          <a:p>
            <a:pPr marL="457200" indent="-457200" defTabSz="895623">
              <a:spcBef>
                <a:spcPct val="20000"/>
              </a:spcBef>
              <a:buFont typeface="Arial" panose="020B0604020202020204" pitchFamily="34" charset="0"/>
              <a:buChar char="•"/>
              <a:defRPr/>
            </a:pPr>
            <a:r>
              <a:rPr lang="en-US" sz="3000" kern="0" dirty="0">
                <a:cs typeface="Times New Roman" panose="02020603050405020304" pitchFamily="18" charset="0"/>
              </a:rPr>
              <a:t>Control flow of data</a:t>
            </a:r>
          </a:p>
          <a:p>
            <a:pPr marL="457200" indent="-457200" defTabSz="895623">
              <a:spcBef>
                <a:spcPct val="20000"/>
              </a:spcBef>
              <a:buFont typeface="Arial" panose="020B0604020202020204" pitchFamily="34" charset="0"/>
              <a:buChar char="•"/>
              <a:defRPr/>
            </a:pPr>
            <a:r>
              <a:rPr lang="en-US" sz="3000" kern="0" dirty="0">
                <a:cs typeface="Times New Roman" panose="02020603050405020304" pitchFamily="18" charset="0"/>
              </a:rPr>
              <a:t>Directs data to the proper applications for use</a:t>
            </a:r>
          </a:p>
          <a:p>
            <a:pPr marL="457200" indent="-457200" defTabSz="895623">
              <a:spcBef>
                <a:spcPct val="20000"/>
              </a:spcBef>
              <a:buFont typeface="Arial" panose="020B0604020202020204" pitchFamily="34" charset="0"/>
              <a:buChar char="•"/>
              <a:defRPr/>
            </a:pPr>
            <a:r>
              <a:rPr lang="en-US" sz="3000" kern="0" dirty="0">
                <a:cs typeface="Times New Roman" panose="02020603050405020304" pitchFamily="18" charset="0"/>
              </a:rPr>
              <a:t>It’s that “TCP stack” you’ve heard about.</a:t>
            </a:r>
          </a:p>
          <a:p>
            <a:pPr marL="457200" indent="-457200" defTabSz="895623">
              <a:spcBef>
                <a:spcPct val="20000"/>
              </a:spcBef>
              <a:buFont typeface="Arial" panose="020B0604020202020204" pitchFamily="34" charset="0"/>
              <a:buChar char="•"/>
              <a:defRPr/>
            </a:pPr>
            <a:r>
              <a:rPr lang="en-US" sz="3000" b="1" kern="0" dirty="0">
                <a:cs typeface="Times New Roman" panose="02020603050405020304" pitchFamily="18" charset="0"/>
              </a:rPr>
              <a:t>Protocols</a:t>
            </a:r>
            <a:r>
              <a:rPr lang="en-US" sz="3000" kern="0" dirty="0">
                <a:cs typeface="Times New Roman" panose="02020603050405020304" pitchFamily="18" charset="0"/>
              </a:rPr>
              <a:t> are the standards that make communication hardware and software work.</a:t>
            </a:r>
          </a:p>
        </p:txBody>
      </p:sp>
    </p:spTree>
    <p:custDataLst>
      <p:tags r:id="rId1"/>
    </p:custDataLst>
    <p:extLst>
      <p:ext uri="{BB962C8B-B14F-4D97-AF65-F5344CB8AC3E}">
        <p14:creationId xmlns:p14="http://schemas.microsoft.com/office/powerpoint/2010/main" val="3367752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How We Got Here: Early Ideas</a:t>
            </a:r>
          </a:p>
        </p:txBody>
      </p:sp>
      <p:sp>
        <p:nvSpPr>
          <p:cNvPr id="53251" name="Rectangle 3"/>
          <p:cNvSpPr>
            <a:spLocks noGrp="1" noChangeArrowheads="1"/>
          </p:cNvSpPr>
          <p:nvPr>
            <p:ph idx="1"/>
          </p:nvPr>
        </p:nvSpPr>
        <p:spPr/>
        <p:txBody>
          <a:bodyPr>
            <a:noAutofit/>
          </a:bodyPr>
          <a:lstStyle/>
          <a:p>
            <a:r>
              <a:rPr lang="en-US" sz="2800" dirty="0"/>
              <a:t>1642: </a:t>
            </a:r>
            <a:r>
              <a:rPr lang="en-US" sz="2800" dirty="0" err="1"/>
              <a:t>Blaise</a:t>
            </a:r>
            <a:r>
              <a:rPr lang="en-US" sz="2800" dirty="0"/>
              <a:t> Pascal invents a calculating machine</a:t>
            </a:r>
          </a:p>
          <a:p>
            <a:r>
              <a:rPr lang="en-US" sz="2800" dirty="0"/>
              <a:t>1801: Joseph Jacquard invents a loom that uses punched cards to control the pattern. Punched cards were used for automation through the 1970s.</a:t>
            </a:r>
          </a:p>
          <a:p>
            <a:r>
              <a:rPr lang="en-US" sz="2800" dirty="0"/>
              <a:t>1854: George Boole invents Boolean logic and Boolean algebra.  This algebra of true and false can be used as an algebra of binary numbers.</a:t>
            </a:r>
          </a:p>
          <a:p>
            <a:endParaRPr lang="en-US" sz="2800"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3513824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5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dirty="0"/>
              <a:t>Charles Babbage and Ada King</a:t>
            </a:r>
          </a:p>
        </p:txBody>
      </p:sp>
      <p:sp>
        <p:nvSpPr>
          <p:cNvPr id="53251" name="Rectangle 3"/>
          <p:cNvSpPr>
            <a:spLocks noGrp="1" noChangeArrowheads="1"/>
          </p:cNvSpPr>
          <p:nvPr>
            <p:ph idx="1"/>
          </p:nvPr>
        </p:nvSpPr>
        <p:spPr/>
        <p:txBody>
          <a:bodyPr>
            <a:noAutofit/>
          </a:bodyPr>
          <a:lstStyle/>
          <a:p>
            <a:r>
              <a:rPr lang="en-US" dirty="0"/>
              <a:t>Charles Babbage builds a difference engine for mechanical calculation.</a:t>
            </a:r>
          </a:p>
          <a:p>
            <a:r>
              <a:rPr lang="en-US" dirty="0"/>
              <a:t>Babbage attempts to build an analytical engine (mechanical computer). Important because it presented the idea of a </a:t>
            </a:r>
            <a:r>
              <a:rPr lang="en-US" i="1" dirty="0"/>
              <a:t>general-purpose computing engine.</a:t>
            </a:r>
          </a:p>
          <a:p>
            <a:r>
              <a:rPr lang="en-US" dirty="0"/>
              <a:t>Augusta Ada King, Countess Lovelace develops  fundamental concepts of programming</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43008094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The World War II Era</a:t>
            </a:r>
          </a:p>
        </p:txBody>
      </p:sp>
      <p:sp>
        <p:nvSpPr>
          <p:cNvPr id="54275" name="Rectangle 3"/>
          <p:cNvSpPr>
            <a:spLocks noGrp="1" noChangeArrowheads="1"/>
          </p:cNvSpPr>
          <p:nvPr>
            <p:ph idx="1"/>
          </p:nvPr>
        </p:nvSpPr>
        <p:spPr>
          <a:xfrm>
            <a:off x="424040" y="1642869"/>
            <a:ext cx="8392383" cy="4456026"/>
          </a:xfrm>
        </p:spPr>
        <p:txBody>
          <a:bodyPr>
            <a:normAutofit/>
          </a:bodyPr>
          <a:lstStyle/>
          <a:p>
            <a:pPr>
              <a:lnSpc>
                <a:spcPct val="110000"/>
              </a:lnSpc>
              <a:spcBef>
                <a:spcPts val="300"/>
              </a:spcBef>
            </a:pPr>
            <a:r>
              <a:rPr lang="en-US" sz="2800" dirty="0"/>
              <a:t>1937: Mark I is built (Aiken, Harvard University, IBM).  A c</a:t>
            </a:r>
            <a:r>
              <a:rPr lang="en-US" dirty="0"/>
              <a:t>omputer built using relays.</a:t>
            </a:r>
          </a:p>
          <a:p>
            <a:pPr>
              <a:lnSpc>
                <a:spcPct val="110000"/>
              </a:lnSpc>
              <a:spcBef>
                <a:spcPts val="300"/>
              </a:spcBef>
            </a:pPr>
            <a:r>
              <a:rPr lang="en-US" sz="2800" dirty="0"/>
              <a:t>1939: The Atanasoff-Berry Computer (ABC) is built. </a:t>
            </a:r>
            <a:r>
              <a:rPr lang="en-US" dirty="0"/>
              <a:t>First fully electronic digital computer.  Used vacuum tubes.</a:t>
            </a:r>
          </a:p>
          <a:p>
            <a:pPr>
              <a:lnSpc>
                <a:spcPct val="110000"/>
              </a:lnSpc>
              <a:spcBef>
                <a:spcPts val="300"/>
              </a:spcBef>
            </a:pPr>
            <a:r>
              <a:rPr lang="en-US" sz="2800" dirty="0"/>
              <a:t>1943-46: ENIAC (Mauchly, Eckert, University of Pennsylvania).  </a:t>
            </a:r>
            <a:r>
              <a:rPr lang="en-US" dirty="0"/>
              <a:t>First general-purpose digital computer</a:t>
            </a:r>
            <a:r>
              <a:rPr lang="en-US" sz="3200" dirty="0"/>
              <a:t>.</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4140325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500"/>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The World War II Era (2)</a:t>
            </a:r>
          </a:p>
        </p:txBody>
      </p:sp>
      <p:sp>
        <p:nvSpPr>
          <p:cNvPr id="54275" name="Rectangle 3"/>
          <p:cNvSpPr>
            <a:spLocks noGrp="1" noChangeArrowheads="1"/>
          </p:cNvSpPr>
          <p:nvPr>
            <p:ph idx="1"/>
          </p:nvPr>
        </p:nvSpPr>
        <p:spPr>
          <a:xfrm>
            <a:off x="424040" y="1642869"/>
            <a:ext cx="8392383" cy="4456026"/>
          </a:xfrm>
        </p:spPr>
        <p:txBody>
          <a:bodyPr>
            <a:normAutofit/>
          </a:bodyPr>
          <a:lstStyle/>
          <a:p>
            <a:pPr>
              <a:lnSpc>
                <a:spcPct val="110000"/>
              </a:lnSpc>
            </a:pPr>
            <a:r>
              <a:rPr lang="en-US" sz="2800" dirty="0"/>
              <a:t>Alan Turing, father of Computer Science</a:t>
            </a:r>
          </a:p>
          <a:p>
            <a:pPr lvl="1">
              <a:lnSpc>
                <a:spcPct val="110000"/>
              </a:lnSpc>
            </a:pPr>
            <a:r>
              <a:rPr lang="en-US" dirty="0"/>
              <a:t>Code breaking for British military</a:t>
            </a:r>
          </a:p>
          <a:p>
            <a:pPr lvl="1">
              <a:lnSpc>
                <a:spcPct val="110000"/>
              </a:lnSpc>
            </a:pPr>
            <a:r>
              <a:rPr lang="en-US" dirty="0"/>
              <a:t>Colossus computer</a:t>
            </a:r>
          </a:p>
          <a:p>
            <a:pPr>
              <a:lnSpc>
                <a:spcPct val="110000"/>
              </a:lnSpc>
            </a:pPr>
            <a:r>
              <a:rPr lang="en-US" sz="2800" dirty="0"/>
              <a:t>1945: Von Neumann architecture proposed.  </a:t>
            </a:r>
          </a:p>
          <a:p>
            <a:pPr lvl="1">
              <a:lnSpc>
                <a:spcPct val="110000"/>
              </a:lnSpc>
            </a:pPr>
            <a:r>
              <a:rPr lang="en-US" dirty="0"/>
              <a:t>Still the standard for present day computers.</a:t>
            </a:r>
          </a:p>
          <a:p>
            <a:pPr lvl="1">
              <a:lnSpc>
                <a:spcPct val="110000"/>
              </a:lnSpc>
            </a:pPr>
            <a:r>
              <a:rPr lang="en-US" dirty="0"/>
              <a:t>Stored program concept: instructions and data</a:t>
            </a:r>
          </a:p>
          <a:p>
            <a:pPr lvl="1">
              <a:lnSpc>
                <a:spcPct val="110000"/>
              </a:lnSpc>
            </a:pPr>
            <a:r>
              <a:rPr lang="en-US" dirty="0"/>
              <a:t>Instruction cycle</a:t>
            </a:r>
          </a:p>
          <a:p>
            <a:pPr lvl="1">
              <a:lnSpc>
                <a:spcPct val="110000"/>
              </a:lnSpc>
            </a:pPr>
            <a:r>
              <a:rPr lang="en-US" dirty="0"/>
              <a:t>Binary numbers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25</a:t>
            </a:fld>
            <a:endParaRPr lang="en-US" dirty="0"/>
          </a:p>
        </p:txBody>
      </p:sp>
    </p:spTree>
    <p:custDataLst>
      <p:tags r:id="rId1"/>
    </p:custDataLst>
    <p:extLst>
      <p:ext uri="{BB962C8B-B14F-4D97-AF65-F5344CB8AC3E}">
        <p14:creationId xmlns:p14="http://schemas.microsoft.com/office/powerpoint/2010/main" val="4027008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fade">
                                      <p:cBhvr>
                                        <p:cTn id="10" dur="500"/>
                                        <p:tgtEl>
                                          <p:spTgt spid="542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Effect transition="in" filter="fade">
                                      <p:cBhvr>
                                        <p:cTn id="13" dur="500"/>
                                        <p:tgtEl>
                                          <p:spTgt spid="542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275">
                                            <p:txEl>
                                              <p:pRg st="3" end="3"/>
                                            </p:txEl>
                                          </p:spTgt>
                                        </p:tgtEl>
                                        <p:attrNameLst>
                                          <p:attrName>style.visibility</p:attrName>
                                        </p:attrNameLst>
                                      </p:cBhvr>
                                      <p:to>
                                        <p:strVal val="visible"/>
                                      </p:to>
                                    </p:set>
                                    <p:animEffect transition="in" filter="fade">
                                      <p:cBhvr>
                                        <p:cTn id="18" dur="500"/>
                                        <p:tgtEl>
                                          <p:spTgt spid="5427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4275">
                                            <p:txEl>
                                              <p:pRg st="4" end="4"/>
                                            </p:txEl>
                                          </p:spTgt>
                                        </p:tgtEl>
                                        <p:attrNameLst>
                                          <p:attrName>style.visibility</p:attrName>
                                        </p:attrNameLst>
                                      </p:cBhvr>
                                      <p:to>
                                        <p:strVal val="visible"/>
                                      </p:to>
                                    </p:set>
                                    <p:animEffect transition="in" filter="fade">
                                      <p:cBhvr>
                                        <p:cTn id="21" dur="500"/>
                                        <p:tgtEl>
                                          <p:spTgt spid="5427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4275">
                                            <p:txEl>
                                              <p:pRg st="5" end="5"/>
                                            </p:txEl>
                                          </p:spTgt>
                                        </p:tgtEl>
                                        <p:attrNameLst>
                                          <p:attrName>style.visibility</p:attrName>
                                        </p:attrNameLst>
                                      </p:cBhvr>
                                      <p:to>
                                        <p:strVal val="visible"/>
                                      </p:to>
                                    </p:set>
                                    <p:animEffect transition="in" filter="fade">
                                      <p:cBhvr>
                                        <p:cTn id="24" dur="500"/>
                                        <p:tgtEl>
                                          <p:spTgt spid="5427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4275">
                                            <p:txEl>
                                              <p:pRg st="6" end="6"/>
                                            </p:txEl>
                                          </p:spTgt>
                                        </p:tgtEl>
                                        <p:attrNameLst>
                                          <p:attrName>style.visibility</p:attrName>
                                        </p:attrNameLst>
                                      </p:cBhvr>
                                      <p:to>
                                        <p:strVal val="visible"/>
                                      </p:to>
                                    </p:set>
                                    <p:animEffect transition="in" filter="fade">
                                      <p:cBhvr>
                                        <p:cTn id="27" dur="500"/>
                                        <p:tgtEl>
                                          <p:spTgt spid="5427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4275">
                                            <p:txEl>
                                              <p:pRg st="7" end="7"/>
                                            </p:txEl>
                                          </p:spTgt>
                                        </p:tgtEl>
                                        <p:attrNameLst>
                                          <p:attrName>style.visibility</p:attrName>
                                        </p:attrNameLst>
                                      </p:cBhvr>
                                      <p:to>
                                        <p:strVal val="visible"/>
                                      </p:to>
                                    </p:set>
                                    <p:animEffect transition="in" filter="fade">
                                      <p:cBhvr>
                                        <p:cTn id="30" dur="500"/>
                                        <p:tgtEl>
                                          <p:spTgt spid="5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The ENIAC</a:t>
            </a:r>
          </a:p>
        </p:txBody>
      </p:sp>
      <p:sp>
        <p:nvSpPr>
          <p:cNvPr id="55299" name="Rectangle 3"/>
          <p:cNvSpPr>
            <a:spLocks noGrp="1" noChangeArrowheads="1"/>
          </p:cNvSpPr>
          <p:nvPr>
            <p:ph idx="1"/>
          </p:nvPr>
        </p:nvSpPr>
        <p:spPr>
          <a:xfrm>
            <a:off x="685299" y="1642869"/>
            <a:ext cx="8034662" cy="4456026"/>
          </a:xfrm>
        </p:spPr>
        <p:txBody>
          <a:bodyPr/>
          <a:lstStyle/>
          <a:p>
            <a:pPr>
              <a:lnSpc>
                <a:spcPct val="80000"/>
              </a:lnSpc>
            </a:pPr>
            <a:r>
              <a:rPr lang="en-US" sz="2900" dirty="0"/>
              <a:t>Electronic Numerical Integrator and Calculator</a:t>
            </a:r>
          </a:p>
          <a:p>
            <a:pPr>
              <a:lnSpc>
                <a:spcPct val="80000"/>
              </a:lnSpc>
            </a:pPr>
            <a:r>
              <a:rPr lang="en-US" sz="2900" dirty="0"/>
              <a:t>Built to compute firing tables</a:t>
            </a:r>
          </a:p>
          <a:p>
            <a:pPr>
              <a:lnSpc>
                <a:spcPct val="80000"/>
              </a:lnSpc>
            </a:pPr>
            <a:r>
              <a:rPr lang="en-US" sz="2900" dirty="0"/>
              <a:t>18,000 vacuum tubes</a:t>
            </a:r>
            <a:endParaRPr lang="en-US" dirty="0"/>
          </a:p>
        </p:txBody>
      </p:sp>
      <p:sp>
        <p:nvSpPr>
          <p:cNvPr id="5" name="Slide Number Placeholder 4"/>
          <p:cNvSpPr>
            <a:spLocks noGrp="1"/>
          </p:cNvSpPr>
          <p:nvPr>
            <p:ph type="sldNum" sz="quarter" idx="12"/>
          </p:nvPr>
        </p:nvSpPr>
        <p:spPr/>
        <p:txBody>
          <a:bodyPr/>
          <a:lstStyle/>
          <a:p>
            <a:pPr>
              <a:defRPr/>
            </a:pPr>
            <a:fld id="{9F4932D4-9411-4AA1-8B67-8B1990DEEA43}" type="slidenum">
              <a:rPr lang="en-US" smtClean="0"/>
              <a:pPr>
                <a:defRPr/>
              </a:pPr>
              <a:t>26</a:t>
            </a:fld>
            <a:endParaRPr lang="en-US" dirty="0"/>
          </a:p>
        </p:txBody>
      </p:sp>
      <p:pic>
        <p:nvPicPr>
          <p:cNvPr id="55300" name="Picture 4" descr="The ENIAC computer, a room full of equipment in racks almost seven feet tall. &#10;A uniformed soldier is working with a plugboard in the foreground.  In the far background a woman is operating another plugboard."/>
          <p:cNvPicPr>
            <a:picLocks noChangeAspect="1" noChangeArrowheads="1"/>
          </p:cNvPicPr>
          <p:nvPr/>
        </p:nvPicPr>
        <p:blipFill>
          <a:blip r:embed="rId3" cstate="print"/>
          <a:srcRect/>
          <a:stretch>
            <a:fillRect/>
          </a:stretch>
        </p:blipFill>
        <p:spPr bwMode="auto">
          <a:xfrm>
            <a:off x="1905000" y="3352800"/>
            <a:ext cx="4724400" cy="2889422"/>
          </a:xfrm>
          <a:prstGeom prst="rect">
            <a:avLst/>
          </a:prstGeom>
          <a:noFill/>
          <a:ln w="9525">
            <a:noFill/>
            <a:miter lim="800000"/>
            <a:headEnd/>
            <a:tailEnd/>
          </a:ln>
        </p:spPr>
      </p:pic>
    </p:spTree>
    <p:extLst>
      <p:ext uri="{BB962C8B-B14F-4D97-AF65-F5344CB8AC3E}">
        <p14:creationId xmlns:p14="http://schemas.microsoft.com/office/powerpoint/2010/main" val="139376728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The Post-War Era</a:t>
            </a:r>
          </a:p>
        </p:txBody>
      </p:sp>
      <p:sp>
        <p:nvSpPr>
          <p:cNvPr id="56323" name="Rectangle 3"/>
          <p:cNvSpPr>
            <a:spLocks noGrp="1" noChangeArrowheads="1"/>
          </p:cNvSpPr>
          <p:nvPr>
            <p:ph idx="1"/>
          </p:nvPr>
        </p:nvSpPr>
        <p:spPr/>
        <p:txBody>
          <a:bodyPr>
            <a:normAutofit/>
          </a:bodyPr>
          <a:lstStyle/>
          <a:p>
            <a:pPr>
              <a:lnSpc>
                <a:spcPct val="80000"/>
              </a:lnSpc>
              <a:spcBef>
                <a:spcPts val="600"/>
              </a:spcBef>
            </a:pPr>
            <a:r>
              <a:rPr lang="en-US" sz="2800" dirty="0"/>
              <a:t>1947: Invention of the transistor </a:t>
            </a:r>
          </a:p>
          <a:p>
            <a:pPr marL="457200" lvl="1" indent="0">
              <a:lnSpc>
                <a:spcPct val="80000"/>
              </a:lnSpc>
              <a:spcBef>
                <a:spcPts val="600"/>
              </a:spcBef>
              <a:buNone/>
            </a:pPr>
            <a:r>
              <a:rPr lang="en-US" dirty="0"/>
              <a:t>(Bardeen, Shockley, Brattain at Bell Labs).</a:t>
            </a:r>
          </a:p>
          <a:p>
            <a:pPr>
              <a:lnSpc>
                <a:spcPct val="80000"/>
              </a:lnSpc>
              <a:spcBef>
                <a:spcPts val="600"/>
              </a:spcBef>
            </a:pPr>
            <a:r>
              <a:rPr lang="en-US" sz="2800" dirty="0"/>
              <a:t>1951: UNIVAC.  First </a:t>
            </a:r>
            <a:br>
              <a:rPr lang="en-US" sz="2800" dirty="0"/>
            </a:br>
            <a:r>
              <a:rPr lang="en-US" sz="2800" dirty="0"/>
              <a:t>commercially available </a:t>
            </a:r>
            <a:br>
              <a:rPr lang="en-US" sz="2800" dirty="0"/>
            </a:br>
            <a:r>
              <a:rPr lang="en-US" sz="2800" dirty="0"/>
              <a:t>computer. Used to predict</a:t>
            </a:r>
            <a:br>
              <a:rPr lang="en-US" sz="2800" dirty="0"/>
            </a:br>
            <a:r>
              <a:rPr lang="en-US" sz="2800" dirty="0"/>
              <a:t>1952 presidential election.</a:t>
            </a:r>
          </a:p>
          <a:p>
            <a:pPr>
              <a:spcBef>
                <a:spcPts val="600"/>
              </a:spcBef>
            </a:pPr>
            <a:r>
              <a:rPr lang="en-US" sz="2800" dirty="0"/>
              <a:t>IBM enters the computer </a:t>
            </a:r>
            <a:br>
              <a:rPr lang="en-US" sz="2800" dirty="0"/>
            </a:br>
            <a:r>
              <a:rPr lang="en-US" sz="2800" dirty="0"/>
              <a:t>business</a:t>
            </a:r>
          </a:p>
          <a:p>
            <a:pPr>
              <a:spcBef>
                <a:spcPts val="600"/>
              </a:spcBef>
            </a:pPr>
            <a:r>
              <a:rPr lang="en-US" sz="2800" dirty="0"/>
              <a:t>1957: Russia launches </a:t>
            </a:r>
            <a:br>
              <a:rPr lang="en-US" sz="2800" dirty="0"/>
            </a:br>
            <a:r>
              <a:rPr lang="en-US" sz="2800" dirty="0"/>
              <a:t>Sputnik</a:t>
            </a:r>
          </a:p>
          <a:p>
            <a:pPr>
              <a:spcBef>
                <a:spcPts val="600"/>
              </a:spcBef>
            </a:pPr>
            <a:r>
              <a:rPr lang="en-US" sz="2800" dirty="0"/>
              <a:t>1958: Integrated circuits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27</a:t>
            </a:fld>
            <a:endParaRPr lang="en-US" dirty="0"/>
          </a:p>
        </p:txBody>
      </p:sp>
      <p:pic>
        <p:nvPicPr>
          <p:cNvPr id="6" name="Picture 5" descr="Television anchor Walter Cronkite standing in front of the console of a Univac computer, looking at a printout. J. Presper Eckert is on Cronkite's right. Harold Sweeny of the US Census Bureau is seated at the console.">
            <a:extLst>
              <a:ext uri="{FF2B5EF4-FFF2-40B4-BE49-F238E27FC236}">
                <a16:creationId xmlns:a16="http://schemas.microsoft.com/office/drawing/2014/main" id="{20CCCB74-BE5B-AE5E-A3A7-4561BE765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667000"/>
            <a:ext cx="3581400" cy="2745740"/>
          </a:xfrm>
          <a:prstGeom prst="rect">
            <a:avLst/>
          </a:prstGeom>
        </p:spPr>
      </p:pic>
      <p:sp>
        <p:nvSpPr>
          <p:cNvPr id="2" name="TextBox 1">
            <a:extLst>
              <a:ext uri="{FF2B5EF4-FFF2-40B4-BE49-F238E27FC236}">
                <a16:creationId xmlns:a16="http://schemas.microsoft.com/office/drawing/2014/main" id="{37B27C33-C016-C888-A360-5AEEB4D56F5C}"/>
              </a:ext>
            </a:extLst>
          </p:cNvPr>
          <p:cNvSpPr txBox="1"/>
          <p:nvPr/>
        </p:nvSpPr>
        <p:spPr>
          <a:xfrm>
            <a:off x="5384494" y="5478776"/>
            <a:ext cx="3581400" cy="738664"/>
          </a:xfrm>
          <a:prstGeom prst="rect">
            <a:avLst/>
          </a:prstGeom>
          <a:noFill/>
        </p:spPr>
        <p:txBody>
          <a:bodyPr wrap="square" rtlCol="0">
            <a:spAutoFit/>
          </a:bodyPr>
          <a:lstStyle/>
          <a:p>
            <a:r>
              <a:rPr lang="en-US" sz="1400" i="1" dirty="0"/>
              <a:t>Walter Cronkite (right), J. Presper Eckert (center) and Harold Sweeney of the U.S. Census Bureau.</a:t>
            </a:r>
          </a:p>
        </p:txBody>
      </p:sp>
    </p:spTree>
    <p:extLst>
      <p:ext uri="{BB962C8B-B14F-4D97-AF65-F5344CB8AC3E}">
        <p14:creationId xmlns:p14="http://schemas.microsoft.com/office/powerpoint/2010/main" val="428186519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A9EF-B748-A845-24A4-27C12B1CDCE6}"/>
              </a:ext>
            </a:extLst>
          </p:cNvPr>
          <p:cNvSpPr>
            <a:spLocks noGrp="1"/>
          </p:cNvSpPr>
          <p:nvPr>
            <p:ph type="title"/>
          </p:nvPr>
        </p:nvSpPr>
        <p:spPr/>
        <p:txBody>
          <a:bodyPr>
            <a:normAutofit fontScale="90000"/>
          </a:bodyPr>
          <a:lstStyle/>
          <a:p>
            <a:r>
              <a:rPr lang="en-US" dirty="0" err="1"/>
              <a:t>Vannevar</a:t>
            </a:r>
            <a:r>
              <a:rPr lang="en-US" dirty="0"/>
              <a:t> Bush and the Memex</a:t>
            </a:r>
          </a:p>
        </p:txBody>
      </p:sp>
      <p:sp>
        <p:nvSpPr>
          <p:cNvPr id="3" name="Content Placeholder 2">
            <a:extLst>
              <a:ext uri="{FF2B5EF4-FFF2-40B4-BE49-F238E27FC236}">
                <a16:creationId xmlns:a16="http://schemas.microsoft.com/office/drawing/2014/main" id="{123F96B1-2DD2-6693-D110-EA8D42013161}"/>
              </a:ext>
            </a:extLst>
          </p:cNvPr>
          <p:cNvSpPr>
            <a:spLocks noGrp="1"/>
          </p:cNvSpPr>
          <p:nvPr>
            <p:ph idx="1"/>
          </p:nvPr>
        </p:nvSpPr>
        <p:spPr/>
        <p:txBody>
          <a:bodyPr/>
          <a:lstStyle/>
          <a:p>
            <a:r>
              <a:rPr lang="en-US" dirty="0"/>
              <a:t>Bush described something very like a smart phone in an article in </a:t>
            </a:r>
            <a:r>
              <a:rPr lang="en-US" i="1" dirty="0"/>
              <a:t>Atlantic Monthly</a:t>
            </a:r>
            <a:r>
              <a:rPr lang="en-US" dirty="0"/>
              <a:t>.</a:t>
            </a:r>
          </a:p>
          <a:p>
            <a:r>
              <a:rPr lang="en-US" dirty="0"/>
              <a:t>But using the technology of 1945.</a:t>
            </a:r>
          </a:p>
          <a:p>
            <a:r>
              <a:rPr lang="en-US" dirty="0"/>
              <a:t>So, it was about the size of an office desk.</a:t>
            </a:r>
          </a:p>
        </p:txBody>
      </p:sp>
      <p:sp>
        <p:nvSpPr>
          <p:cNvPr id="4" name="Slide Number Placeholder 3">
            <a:extLst>
              <a:ext uri="{FF2B5EF4-FFF2-40B4-BE49-F238E27FC236}">
                <a16:creationId xmlns:a16="http://schemas.microsoft.com/office/drawing/2014/main" id="{6C497127-3291-84A3-9A90-AA5560487248}"/>
              </a:ext>
            </a:extLst>
          </p:cNvPr>
          <p:cNvSpPr>
            <a:spLocks noGrp="1"/>
          </p:cNvSpPr>
          <p:nvPr>
            <p:ph type="sldNum" sz="quarter" idx="12"/>
          </p:nvPr>
        </p:nvSpPr>
        <p:spPr/>
        <p:txBody>
          <a:bodyPr/>
          <a:lstStyle/>
          <a:p>
            <a:pPr>
              <a:defRPr/>
            </a:pPr>
            <a:fld id="{9F4932D4-9411-4AA1-8B67-8B1990DEEA43}" type="slidenum">
              <a:rPr lang="en-US" smtClean="0"/>
              <a:pPr>
                <a:defRPr/>
              </a:pPr>
              <a:t>28</a:t>
            </a:fld>
            <a:endParaRPr lang="en-US" dirty="0"/>
          </a:p>
        </p:txBody>
      </p:sp>
      <p:pic>
        <p:nvPicPr>
          <p:cNvPr id="6" name="Picture 5" descr="A cut-away diagram of the Memex.  It's the size and shape of a desk and we can see spools of microfilm and motors inside with two viewers on top.">
            <a:extLst>
              <a:ext uri="{FF2B5EF4-FFF2-40B4-BE49-F238E27FC236}">
                <a16:creationId xmlns:a16="http://schemas.microsoft.com/office/drawing/2014/main" id="{D9222D17-DD63-47F5-2168-9C52F542F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00" y="3618263"/>
            <a:ext cx="3733800" cy="2622994"/>
          </a:xfrm>
          <a:prstGeom prst="rect">
            <a:avLst/>
          </a:prstGeom>
        </p:spPr>
      </p:pic>
    </p:spTree>
    <p:custDataLst>
      <p:tags r:id="rId1"/>
    </p:custDataLst>
    <p:extLst>
      <p:ext uri="{BB962C8B-B14F-4D97-AF65-F5344CB8AC3E}">
        <p14:creationId xmlns:p14="http://schemas.microsoft.com/office/powerpoint/2010/main" val="178259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1068-8E87-97AC-0C48-AF92EA298D76}"/>
              </a:ext>
            </a:extLst>
          </p:cNvPr>
          <p:cNvSpPr>
            <a:spLocks noGrp="1"/>
          </p:cNvSpPr>
          <p:nvPr>
            <p:ph type="title"/>
          </p:nvPr>
        </p:nvSpPr>
        <p:spPr/>
        <p:txBody>
          <a:bodyPr/>
          <a:lstStyle/>
          <a:p>
            <a:r>
              <a:rPr lang="en-US" dirty="0"/>
              <a:t>Moore’s Law</a:t>
            </a:r>
          </a:p>
        </p:txBody>
      </p:sp>
      <p:sp>
        <p:nvSpPr>
          <p:cNvPr id="3" name="Content Placeholder 2">
            <a:extLst>
              <a:ext uri="{FF2B5EF4-FFF2-40B4-BE49-F238E27FC236}">
                <a16:creationId xmlns:a16="http://schemas.microsoft.com/office/drawing/2014/main" id="{F98B241C-0001-1DC4-4A80-A67C55A096E3}"/>
              </a:ext>
            </a:extLst>
          </p:cNvPr>
          <p:cNvSpPr>
            <a:spLocks noGrp="1"/>
          </p:cNvSpPr>
          <p:nvPr>
            <p:ph idx="1"/>
          </p:nvPr>
        </p:nvSpPr>
        <p:spPr/>
        <p:txBody>
          <a:bodyPr/>
          <a:lstStyle/>
          <a:p>
            <a:r>
              <a:rPr lang="en-US" dirty="0"/>
              <a:t>1965: Gordon Moore, director of R&amp;D at Fairchild Semiconductor wrote a magazine article.</a:t>
            </a:r>
          </a:p>
          <a:p>
            <a:r>
              <a:rPr lang="en-US" dirty="0"/>
              <a:t>Moore observed that the density of devices (transistors) on integrated circuit chips doubled about every two years.</a:t>
            </a:r>
          </a:p>
          <a:p>
            <a:r>
              <a:rPr lang="en-US" dirty="0"/>
              <a:t>The cost of a chip is proportional to the area.</a:t>
            </a:r>
          </a:p>
          <a:p>
            <a:r>
              <a:rPr lang="en-US" dirty="0"/>
              <a:t>If the density doubles, either the performance doubles or the cost is halved.</a:t>
            </a:r>
          </a:p>
        </p:txBody>
      </p:sp>
      <p:sp>
        <p:nvSpPr>
          <p:cNvPr id="4" name="Slide Number Placeholder 3">
            <a:extLst>
              <a:ext uri="{FF2B5EF4-FFF2-40B4-BE49-F238E27FC236}">
                <a16:creationId xmlns:a16="http://schemas.microsoft.com/office/drawing/2014/main" id="{717FB2F4-ADF5-4E09-7020-35A98380BF41}"/>
              </a:ext>
            </a:extLst>
          </p:cNvPr>
          <p:cNvSpPr>
            <a:spLocks noGrp="1"/>
          </p:cNvSpPr>
          <p:nvPr>
            <p:ph type="sldNum" sz="quarter" idx="12"/>
          </p:nvPr>
        </p:nvSpPr>
        <p:spPr/>
        <p:txBody>
          <a:bodyPr/>
          <a:lstStyle/>
          <a:p>
            <a:pPr>
              <a:defRPr/>
            </a:pPr>
            <a:fld id="{9F4932D4-9411-4AA1-8B67-8B1990DEEA43}" type="slidenum">
              <a:rPr lang="en-US" smtClean="0"/>
              <a:pPr>
                <a:defRPr/>
              </a:pPr>
              <a:t>29</a:t>
            </a:fld>
            <a:endParaRPr lang="en-US" dirty="0"/>
          </a:p>
        </p:txBody>
      </p:sp>
    </p:spTree>
    <p:custDataLst>
      <p:tags r:id="rId1"/>
    </p:custDataLst>
    <p:extLst>
      <p:ext uri="{BB962C8B-B14F-4D97-AF65-F5344CB8AC3E}">
        <p14:creationId xmlns:p14="http://schemas.microsoft.com/office/powerpoint/2010/main" val="2900250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81E5-EECF-A2E2-E9B9-CE6530F00741}"/>
              </a:ext>
            </a:extLst>
          </p:cNvPr>
          <p:cNvSpPr>
            <a:spLocks noGrp="1"/>
          </p:cNvSpPr>
          <p:nvPr>
            <p:ph type="title"/>
          </p:nvPr>
        </p:nvSpPr>
        <p:spPr/>
        <p:txBody>
          <a:bodyPr/>
          <a:lstStyle/>
          <a:p>
            <a:r>
              <a:rPr lang="en-US" dirty="0"/>
              <a:t>Computing in the 21</a:t>
            </a:r>
            <a:r>
              <a:rPr lang="en-US" baseline="30000" dirty="0"/>
              <a:t>st</a:t>
            </a:r>
            <a:r>
              <a:rPr lang="en-US" dirty="0"/>
              <a:t> Century</a:t>
            </a:r>
          </a:p>
        </p:txBody>
      </p:sp>
      <p:sp>
        <p:nvSpPr>
          <p:cNvPr id="4" name="Content Placeholder 3">
            <a:extLst>
              <a:ext uri="{FF2B5EF4-FFF2-40B4-BE49-F238E27FC236}">
                <a16:creationId xmlns:a16="http://schemas.microsoft.com/office/drawing/2014/main" id="{83C65218-4F7F-4EE2-9D19-770C2ABA7ABD}"/>
              </a:ext>
            </a:extLst>
          </p:cNvPr>
          <p:cNvSpPr>
            <a:spLocks noGrp="1"/>
          </p:cNvSpPr>
          <p:nvPr>
            <p:ph idx="1"/>
          </p:nvPr>
        </p:nvSpPr>
        <p:spPr>
          <a:xfrm>
            <a:off x="457200" y="1600200"/>
            <a:ext cx="8382000" cy="4525963"/>
          </a:xfrm>
        </p:spPr>
        <p:txBody>
          <a:bodyPr>
            <a:normAutofit lnSpcReduction="10000"/>
          </a:bodyPr>
          <a:lstStyle/>
          <a:p>
            <a:pPr>
              <a:spcBef>
                <a:spcPts val="600"/>
              </a:spcBef>
            </a:pPr>
            <a:r>
              <a:rPr lang="en-US" dirty="0"/>
              <a:t>Ubiquitous computers called “smart phones.”</a:t>
            </a:r>
          </a:p>
          <a:p>
            <a:pPr>
              <a:spcBef>
                <a:spcPts val="600"/>
              </a:spcBef>
            </a:pPr>
            <a:r>
              <a:rPr lang="en-US" dirty="0"/>
              <a:t>Huge data centers with thousands of pizza-box size computers</a:t>
            </a:r>
          </a:p>
          <a:p>
            <a:pPr>
              <a:spcBef>
                <a:spcPts val="600"/>
              </a:spcBef>
            </a:pPr>
            <a:r>
              <a:rPr lang="en-US" dirty="0"/>
              <a:t>Mainframe computers in about 2/3 of Fortune 100 businesses.</a:t>
            </a:r>
          </a:p>
          <a:p>
            <a:pPr>
              <a:spcBef>
                <a:spcPts val="600"/>
              </a:spcBef>
            </a:pPr>
            <a:r>
              <a:rPr lang="en-US" dirty="0"/>
              <a:t>Supercomputers for modeling and other tasks.</a:t>
            </a:r>
          </a:p>
          <a:p>
            <a:pPr>
              <a:spcBef>
                <a:spcPts val="600"/>
              </a:spcBef>
            </a:pPr>
            <a:r>
              <a:rPr lang="en-US" dirty="0"/>
              <a:t>Embedded computers.</a:t>
            </a:r>
          </a:p>
          <a:p>
            <a:pPr>
              <a:spcBef>
                <a:spcPts val="600"/>
              </a:spcBef>
            </a:pPr>
            <a:r>
              <a:rPr lang="en-US" dirty="0"/>
              <a:t>And nearly all of them interconnected.</a:t>
            </a:r>
          </a:p>
        </p:txBody>
      </p:sp>
      <p:sp>
        <p:nvSpPr>
          <p:cNvPr id="3" name="Slide Number Placeholder 2">
            <a:extLst>
              <a:ext uri="{FF2B5EF4-FFF2-40B4-BE49-F238E27FC236}">
                <a16:creationId xmlns:a16="http://schemas.microsoft.com/office/drawing/2014/main" id="{28CA268D-AF0F-4E39-D427-63B53C0739E0}"/>
              </a:ext>
            </a:extLst>
          </p:cNvPr>
          <p:cNvSpPr>
            <a:spLocks noGrp="1"/>
          </p:cNvSpPr>
          <p:nvPr>
            <p:ph type="sldNum" sz="quarter" idx="12"/>
          </p:nvPr>
        </p:nvSpPr>
        <p:spPr/>
        <p:txBody>
          <a:bodyPr/>
          <a:lstStyle/>
          <a:p>
            <a:pPr>
              <a:defRPr/>
            </a:pPr>
            <a:fld id="{7C988D9B-42C1-4015-A622-84DCF27F2A47}"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620396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1960’s and 1970’s</a:t>
            </a:r>
          </a:p>
        </p:txBody>
      </p:sp>
      <p:sp>
        <p:nvSpPr>
          <p:cNvPr id="57347" name="Rectangle 3"/>
          <p:cNvSpPr>
            <a:spLocks noGrp="1" noChangeArrowheads="1"/>
          </p:cNvSpPr>
          <p:nvPr>
            <p:ph idx="1"/>
          </p:nvPr>
        </p:nvSpPr>
        <p:spPr>
          <a:xfrm>
            <a:off x="482321" y="1524000"/>
            <a:ext cx="7976382" cy="4816766"/>
          </a:xfrm>
        </p:spPr>
        <p:txBody>
          <a:bodyPr>
            <a:noAutofit/>
          </a:bodyPr>
          <a:lstStyle/>
          <a:p>
            <a:pPr>
              <a:lnSpc>
                <a:spcPct val="90000"/>
              </a:lnSpc>
              <a:spcBef>
                <a:spcPts val="367"/>
              </a:spcBef>
            </a:pPr>
            <a:r>
              <a:rPr lang="en-US" sz="2800" dirty="0"/>
              <a:t>Minicomputers (DEC PDP-1)</a:t>
            </a:r>
          </a:p>
          <a:p>
            <a:pPr>
              <a:lnSpc>
                <a:spcPct val="90000"/>
              </a:lnSpc>
              <a:spcBef>
                <a:spcPts val="367"/>
              </a:spcBef>
            </a:pPr>
            <a:r>
              <a:rPr lang="en-US" sz="2800" dirty="0"/>
              <a:t>Industrial robotics</a:t>
            </a:r>
          </a:p>
          <a:p>
            <a:pPr>
              <a:lnSpc>
                <a:spcPct val="90000"/>
              </a:lnSpc>
              <a:spcBef>
                <a:spcPts val="367"/>
              </a:spcBef>
            </a:pPr>
            <a:r>
              <a:rPr lang="en-US" sz="2800" dirty="0"/>
              <a:t>IBM System 360</a:t>
            </a:r>
          </a:p>
          <a:p>
            <a:pPr>
              <a:lnSpc>
                <a:spcPct val="90000"/>
              </a:lnSpc>
              <a:spcBef>
                <a:spcPts val="367"/>
              </a:spcBef>
            </a:pPr>
            <a:r>
              <a:rPr lang="en-US" sz="2800" dirty="0"/>
              <a:t>ARPA starts Internet research</a:t>
            </a:r>
          </a:p>
          <a:p>
            <a:pPr marL="457200" lvl="1" indent="0">
              <a:lnSpc>
                <a:spcPct val="90000"/>
              </a:lnSpc>
              <a:spcBef>
                <a:spcPts val="367"/>
              </a:spcBef>
              <a:buNone/>
            </a:pPr>
            <a:r>
              <a:rPr lang="en-US" sz="2400" dirty="0"/>
              <a:t>9 Internet hosts by 1970, 188 by 1980</a:t>
            </a:r>
          </a:p>
          <a:p>
            <a:pPr>
              <a:lnSpc>
                <a:spcPct val="90000"/>
              </a:lnSpc>
              <a:spcBef>
                <a:spcPts val="367"/>
              </a:spcBef>
            </a:pPr>
            <a:r>
              <a:rPr lang="en-US" sz="2800" dirty="0"/>
              <a:t>Development of UNIX</a:t>
            </a:r>
          </a:p>
          <a:p>
            <a:pPr>
              <a:lnSpc>
                <a:spcPct val="90000"/>
              </a:lnSpc>
              <a:spcBef>
                <a:spcPts val="367"/>
              </a:spcBef>
            </a:pPr>
            <a:r>
              <a:rPr lang="en-US" sz="2800" dirty="0"/>
              <a:t>Pocket calculators</a:t>
            </a:r>
          </a:p>
          <a:p>
            <a:pPr>
              <a:lnSpc>
                <a:spcPct val="90000"/>
              </a:lnSpc>
              <a:spcBef>
                <a:spcPts val="367"/>
              </a:spcBef>
            </a:pPr>
            <a:r>
              <a:rPr lang="en-US" sz="2800" i="1" dirty="0"/>
              <a:t>The Mythical Man-Month</a:t>
            </a:r>
            <a:r>
              <a:rPr lang="en-US" sz="2800" dirty="0"/>
              <a:t> (Brooks)</a:t>
            </a:r>
          </a:p>
          <a:p>
            <a:pPr>
              <a:lnSpc>
                <a:spcPct val="90000"/>
              </a:lnSpc>
              <a:spcBef>
                <a:spcPts val="367"/>
              </a:spcBef>
            </a:pPr>
            <a:r>
              <a:rPr lang="en-US" sz="2800" dirty="0"/>
              <a:t>Personal Computers</a:t>
            </a:r>
          </a:p>
          <a:p>
            <a:pPr>
              <a:lnSpc>
                <a:spcPct val="90000"/>
              </a:lnSpc>
              <a:spcBef>
                <a:spcPts val="367"/>
              </a:spcBef>
            </a:pPr>
            <a:r>
              <a:rPr lang="en-US" sz="2800" dirty="0"/>
              <a:t>Microsoft and Apple are founded</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30</a:t>
            </a:fld>
            <a:endParaRPr lang="en-US" dirty="0"/>
          </a:p>
        </p:txBody>
      </p:sp>
    </p:spTree>
    <p:extLst>
      <p:ext uri="{BB962C8B-B14F-4D97-AF65-F5344CB8AC3E}">
        <p14:creationId xmlns:p14="http://schemas.microsoft.com/office/powerpoint/2010/main" val="27338101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1980’s and 1990’s</a:t>
            </a:r>
          </a:p>
        </p:txBody>
      </p:sp>
      <p:sp>
        <p:nvSpPr>
          <p:cNvPr id="58371" name="Rectangle 3"/>
          <p:cNvSpPr>
            <a:spLocks noGrp="1" noChangeArrowheads="1"/>
          </p:cNvSpPr>
          <p:nvPr>
            <p:ph idx="1"/>
          </p:nvPr>
        </p:nvSpPr>
        <p:spPr/>
        <p:txBody>
          <a:bodyPr>
            <a:normAutofit fontScale="92500" lnSpcReduction="10000"/>
          </a:bodyPr>
          <a:lstStyle/>
          <a:p>
            <a:pPr>
              <a:lnSpc>
                <a:spcPct val="80000"/>
              </a:lnSpc>
            </a:pPr>
            <a:r>
              <a:rPr lang="en-US" sz="2900" dirty="0"/>
              <a:t>IBM Personal Computer</a:t>
            </a:r>
          </a:p>
          <a:p>
            <a:pPr>
              <a:lnSpc>
                <a:spcPct val="80000"/>
              </a:lnSpc>
            </a:pPr>
            <a:r>
              <a:rPr lang="en-US" sz="2900" dirty="0"/>
              <a:t>Graphical user interfaces</a:t>
            </a:r>
          </a:p>
          <a:p>
            <a:pPr>
              <a:lnSpc>
                <a:spcPct val="80000"/>
              </a:lnSpc>
            </a:pPr>
            <a:r>
              <a:rPr lang="en-US" sz="2900" dirty="0"/>
              <a:t>Commercial email service</a:t>
            </a:r>
          </a:p>
          <a:p>
            <a:pPr>
              <a:lnSpc>
                <a:spcPct val="80000"/>
              </a:lnSpc>
            </a:pPr>
            <a:r>
              <a:rPr lang="en-US" sz="2900" dirty="0"/>
              <a:t>Software engineering</a:t>
            </a:r>
          </a:p>
          <a:p>
            <a:pPr>
              <a:lnSpc>
                <a:spcPct val="80000"/>
              </a:lnSpc>
            </a:pPr>
            <a:r>
              <a:rPr lang="en-US" sz="2900" dirty="0"/>
              <a:t>Viruses and worms</a:t>
            </a:r>
          </a:p>
          <a:p>
            <a:pPr>
              <a:lnSpc>
                <a:spcPct val="80000"/>
              </a:lnSpc>
            </a:pPr>
            <a:r>
              <a:rPr lang="en-US" sz="2900" dirty="0"/>
              <a:t>Commercial Internet service</a:t>
            </a:r>
          </a:p>
          <a:p>
            <a:pPr lvl="1">
              <a:lnSpc>
                <a:spcPct val="80000"/>
              </a:lnSpc>
            </a:pPr>
            <a:r>
              <a:rPr lang="en-US" sz="2400" dirty="0"/>
              <a:t>313,000 Internet hosts in 1990</a:t>
            </a:r>
          </a:p>
          <a:p>
            <a:pPr lvl="1">
              <a:lnSpc>
                <a:spcPct val="80000"/>
              </a:lnSpc>
            </a:pPr>
            <a:r>
              <a:rPr lang="en-US" sz="2400" dirty="0"/>
              <a:t>56,000,000 by 1999</a:t>
            </a:r>
          </a:p>
          <a:p>
            <a:pPr>
              <a:lnSpc>
                <a:spcPct val="80000"/>
              </a:lnSpc>
            </a:pPr>
            <a:r>
              <a:rPr lang="en-US" sz="2900" dirty="0"/>
              <a:t>NCSA Mosaic: April, 1993</a:t>
            </a:r>
          </a:p>
          <a:p>
            <a:pPr>
              <a:lnSpc>
                <a:spcPct val="80000"/>
              </a:lnSpc>
            </a:pPr>
            <a:r>
              <a:rPr lang="en-US" sz="2900" dirty="0"/>
              <a:t>Java</a:t>
            </a:r>
          </a:p>
          <a:p>
            <a:pPr>
              <a:lnSpc>
                <a:spcPct val="80000"/>
              </a:lnSpc>
            </a:pPr>
            <a:r>
              <a:rPr lang="en-US" sz="2900" dirty="0"/>
              <a:t>Widespread Internet use</a:t>
            </a:r>
          </a:p>
          <a:p>
            <a:pPr>
              <a:lnSpc>
                <a:spcPct val="80000"/>
              </a:lnSpc>
            </a:pPr>
            <a:r>
              <a:rPr lang="en-US" sz="2900" i="1" dirty="0"/>
              <a:t>Toy Story</a:t>
            </a:r>
            <a:endParaRPr lang="en-US" sz="2900" dirty="0"/>
          </a:p>
        </p:txBody>
      </p:sp>
      <p:sp>
        <p:nvSpPr>
          <p:cNvPr id="7" name="Slide Number Placeholder 6"/>
          <p:cNvSpPr>
            <a:spLocks noGrp="1"/>
          </p:cNvSpPr>
          <p:nvPr>
            <p:ph type="sldNum" sz="quarter" idx="12"/>
          </p:nvPr>
        </p:nvSpPr>
        <p:spPr/>
        <p:txBody>
          <a:bodyPr/>
          <a:lstStyle/>
          <a:p>
            <a:pPr>
              <a:defRPr/>
            </a:pPr>
            <a:fld id="{9F4932D4-9411-4AA1-8B67-8B1990DEEA43}" type="slidenum">
              <a:rPr lang="en-US" smtClean="0"/>
              <a:pPr>
                <a:defRPr/>
              </a:pPr>
              <a:t>31</a:t>
            </a:fld>
            <a:endParaRPr lang="en-US" dirty="0"/>
          </a:p>
        </p:txBody>
      </p:sp>
      <p:pic>
        <p:nvPicPr>
          <p:cNvPr id="58372" name="Picture 4" descr="The first mouse was a wooden box with two wheels on the bottom, a button on top, and cable to connect it to a computer."/>
          <p:cNvPicPr>
            <a:picLocks noChangeAspect="1" noChangeArrowheads="1"/>
          </p:cNvPicPr>
          <p:nvPr/>
        </p:nvPicPr>
        <p:blipFill>
          <a:blip r:embed="rId3" cstate="print"/>
          <a:srcRect/>
          <a:stretch>
            <a:fillRect/>
          </a:stretch>
        </p:blipFill>
        <p:spPr bwMode="auto">
          <a:xfrm>
            <a:off x="5826034" y="1649164"/>
            <a:ext cx="2691149" cy="1511916"/>
          </a:xfrm>
          <a:prstGeom prst="rect">
            <a:avLst/>
          </a:prstGeom>
          <a:noFill/>
          <a:ln w="9525">
            <a:noFill/>
            <a:miter lim="800000"/>
            <a:headEnd/>
            <a:tailEnd/>
          </a:ln>
        </p:spPr>
      </p:pic>
      <p:pic>
        <p:nvPicPr>
          <p:cNvPr id="58375" name="Picture 7" descr="A view of the mouse upside down, showing that the two wheels are at right angles to each other."/>
          <p:cNvPicPr>
            <a:picLocks noChangeAspect="1" noChangeArrowheads="1"/>
          </p:cNvPicPr>
          <p:nvPr/>
        </p:nvPicPr>
        <p:blipFill>
          <a:blip r:embed="rId4" cstate="print"/>
          <a:srcRect/>
          <a:stretch>
            <a:fillRect/>
          </a:stretch>
        </p:blipFill>
        <p:spPr bwMode="auto">
          <a:xfrm>
            <a:off x="5826034" y="3125517"/>
            <a:ext cx="2700997" cy="1643081"/>
          </a:xfrm>
          <a:prstGeom prst="rect">
            <a:avLst/>
          </a:prstGeom>
          <a:noFill/>
          <a:ln w="9525">
            <a:noFill/>
            <a:miter lim="800000"/>
            <a:headEnd/>
            <a:tailEnd/>
          </a:ln>
          <a:effectLst/>
        </p:spPr>
      </p:pic>
      <p:sp>
        <p:nvSpPr>
          <p:cNvPr id="8" name="TextBox 7"/>
          <p:cNvSpPr txBox="1"/>
          <p:nvPr/>
        </p:nvSpPr>
        <p:spPr>
          <a:xfrm>
            <a:off x="5826034" y="4768598"/>
            <a:ext cx="2797461" cy="328440"/>
          </a:xfrm>
          <a:prstGeom prst="rect">
            <a:avLst/>
          </a:prstGeom>
          <a:noFill/>
        </p:spPr>
        <p:txBody>
          <a:bodyPr wrap="square" lIns="111904" tIns="55952" rIns="111904" bIns="55952" rtlCol="0">
            <a:spAutoFit/>
          </a:bodyPr>
          <a:lstStyle/>
          <a:p>
            <a:r>
              <a:rPr lang="en-US" sz="1400" i="1" dirty="0"/>
              <a:t>Doug </a:t>
            </a:r>
            <a:r>
              <a:rPr lang="en-US" sz="1400" i="1" dirty="0" err="1"/>
              <a:t>Engelbart’s</a:t>
            </a:r>
            <a:r>
              <a:rPr lang="en-US" sz="1400" i="1" dirty="0"/>
              <a:t> mouse.</a:t>
            </a:r>
          </a:p>
        </p:txBody>
      </p:sp>
    </p:spTree>
    <p:extLst>
      <p:ext uri="{BB962C8B-B14F-4D97-AF65-F5344CB8AC3E}">
        <p14:creationId xmlns:p14="http://schemas.microsoft.com/office/powerpoint/2010/main" val="130926810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2000’s</a:t>
            </a:r>
          </a:p>
        </p:txBody>
      </p:sp>
      <p:sp>
        <p:nvSpPr>
          <p:cNvPr id="59395" name="Rectangle 3"/>
          <p:cNvSpPr>
            <a:spLocks noGrp="1" noChangeArrowheads="1"/>
          </p:cNvSpPr>
          <p:nvPr>
            <p:ph idx="1"/>
          </p:nvPr>
        </p:nvSpPr>
        <p:spPr/>
        <p:txBody>
          <a:bodyPr/>
          <a:lstStyle/>
          <a:p>
            <a:pPr>
              <a:spcBef>
                <a:spcPts val="0"/>
              </a:spcBef>
            </a:pPr>
            <a:r>
              <a:rPr lang="en-US" sz="2900" dirty="0"/>
              <a:t>U.S. Naval Observatory reports the year as 19100 on January 1, 2000.  </a:t>
            </a:r>
            <a:r>
              <a:rPr lang="en-US" sz="2900" i="1" dirty="0"/>
              <a:t>(Oops.)</a:t>
            </a:r>
          </a:p>
          <a:p>
            <a:pPr>
              <a:spcBef>
                <a:spcPts val="0"/>
              </a:spcBef>
            </a:pPr>
            <a:r>
              <a:rPr lang="en-US" sz="2900" dirty="0"/>
              <a:t>Wide availability of broadband connections</a:t>
            </a:r>
          </a:p>
          <a:p>
            <a:pPr>
              <a:spcBef>
                <a:spcPts val="0"/>
              </a:spcBef>
            </a:pPr>
            <a:r>
              <a:rPr lang="en-US" sz="2900" dirty="0"/>
              <a:t>Wireless standards</a:t>
            </a:r>
          </a:p>
          <a:p>
            <a:pPr>
              <a:spcBef>
                <a:spcPts val="0"/>
              </a:spcBef>
            </a:pPr>
            <a:r>
              <a:rPr lang="en-US" sz="2900" dirty="0"/>
              <a:t>Multi-gigahertz processors</a:t>
            </a:r>
          </a:p>
          <a:p>
            <a:pPr>
              <a:spcBef>
                <a:spcPts val="0"/>
              </a:spcBef>
            </a:pPr>
            <a:r>
              <a:rPr lang="en-US" sz="2900" dirty="0"/>
              <a:t>285,000,000 hosts connected to the Internet</a:t>
            </a:r>
          </a:p>
          <a:p>
            <a:pPr>
              <a:spcBef>
                <a:spcPts val="0"/>
              </a:spcBef>
            </a:pPr>
            <a:r>
              <a:rPr lang="en-US" sz="2900" dirty="0"/>
              <a:t>2005 – 100,000,000 Web sites.  </a:t>
            </a:r>
            <a:br>
              <a:rPr lang="en-US" sz="2900" dirty="0"/>
            </a:br>
            <a:r>
              <a:rPr lang="en-US" sz="2900" dirty="0"/>
              <a:t>YouTube is launched.</a:t>
            </a:r>
          </a:p>
          <a:p>
            <a:pPr>
              <a:spcBef>
                <a:spcPts val="0"/>
              </a:spcBef>
            </a:pPr>
            <a:r>
              <a:rPr lang="en-US" sz="2900" dirty="0"/>
              <a:t>2007 – one billion iTunes downloads</a:t>
            </a:r>
          </a:p>
          <a:p>
            <a:pPr>
              <a:spcBef>
                <a:spcPts val="0"/>
              </a:spcBef>
            </a:pPr>
            <a:r>
              <a:rPr lang="en-US" sz="2900" dirty="0"/>
              <a:t>Blackberry, OS X, and Windows XP.</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32</a:t>
            </a:fld>
            <a:endParaRPr lang="en-US" dirty="0"/>
          </a:p>
        </p:txBody>
      </p:sp>
    </p:spTree>
    <p:extLst>
      <p:ext uri="{BB962C8B-B14F-4D97-AF65-F5344CB8AC3E}">
        <p14:creationId xmlns:p14="http://schemas.microsoft.com/office/powerpoint/2010/main" val="76821674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2010’s</a:t>
            </a:r>
          </a:p>
        </p:txBody>
      </p:sp>
      <p:sp>
        <p:nvSpPr>
          <p:cNvPr id="3" name="Content Placeholder 2"/>
          <p:cNvSpPr>
            <a:spLocks noGrp="1"/>
          </p:cNvSpPr>
          <p:nvPr>
            <p:ph idx="1"/>
          </p:nvPr>
        </p:nvSpPr>
        <p:spPr/>
        <p:txBody>
          <a:bodyPr>
            <a:normAutofit/>
          </a:bodyPr>
          <a:lstStyle/>
          <a:p>
            <a:r>
              <a:rPr lang="en-US" dirty="0"/>
              <a:t>iPad and iPhone</a:t>
            </a:r>
          </a:p>
          <a:p>
            <a:r>
              <a:rPr lang="en-US" dirty="0"/>
              <a:t>Tri-gate transistors commercialized</a:t>
            </a:r>
          </a:p>
          <a:p>
            <a:r>
              <a:rPr lang="en-US" dirty="0"/>
              <a:t>Over a billion internet hosts.</a:t>
            </a:r>
          </a:p>
          <a:p>
            <a:r>
              <a:rPr lang="en-US" dirty="0"/>
              <a:t>Windows 10 – OS as a service</a:t>
            </a:r>
          </a:p>
          <a:p>
            <a:r>
              <a:rPr lang="en-US" dirty="0"/>
              <a:t>Xbox One, </a:t>
            </a:r>
            <a:r>
              <a:rPr lang="en-US" dirty="0" err="1"/>
              <a:t>Playstation</a:t>
            </a:r>
            <a:r>
              <a:rPr lang="en-US" dirty="0"/>
              <a:t> 4</a:t>
            </a:r>
          </a:p>
          <a:p>
            <a:r>
              <a:rPr lang="en-US" dirty="0"/>
              <a:t>Multi-terabyte hard drives</a:t>
            </a:r>
          </a:p>
          <a:p>
            <a:r>
              <a:rPr lang="en-US" dirty="0"/>
              <a:t>Early development of autonomous (self-driving) cars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33</a:t>
            </a:fld>
            <a:endParaRPr lang="en-US" dirty="0"/>
          </a:p>
        </p:txBody>
      </p:sp>
    </p:spTree>
    <p:extLst>
      <p:ext uri="{BB962C8B-B14F-4D97-AF65-F5344CB8AC3E}">
        <p14:creationId xmlns:p14="http://schemas.microsoft.com/office/powerpoint/2010/main" val="352088286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2020’s</a:t>
            </a:r>
          </a:p>
        </p:txBody>
      </p:sp>
      <p:sp>
        <p:nvSpPr>
          <p:cNvPr id="3" name="Content Placeholder 2"/>
          <p:cNvSpPr>
            <a:spLocks noGrp="1"/>
          </p:cNvSpPr>
          <p:nvPr>
            <p:ph idx="1"/>
          </p:nvPr>
        </p:nvSpPr>
        <p:spPr/>
        <p:txBody>
          <a:bodyPr/>
          <a:lstStyle/>
          <a:p>
            <a:r>
              <a:rPr lang="en-US" dirty="0"/>
              <a:t>Windows 11 – OS as a service.</a:t>
            </a:r>
          </a:p>
          <a:p>
            <a:r>
              <a:rPr lang="en-US" dirty="0"/>
              <a:t>Experimental autonomous cars</a:t>
            </a:r>
          </a:p>
          <a:p>
            <a:r>
              <a:rPr lang="en-US" dirty="0"/>
              <a:t>New applications of machine learning</a:t>
            </a:r>
          </a:p>
          <a:p>
            <a:r>
              <a:rPr lang="en-US" dirty="0"/>
              <a:t>Ubiquitous high-speed connectivity</a:t>
            </a:r>
          </a:p>
          <a:p>
            <a:r>
              <a:rPr lang="en-US" dirty="0"/>
              <a:t>“Big data” and analytics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34</a:t>
            </a:fld>
            <a:endParaRPr lang="en-US" dirty="0"/>
          </a:p>
        </p:txBody>
      </p:sp>
    </p:spTree>
    <p:extLst>
      <p:ext uri="{BB962C8B-B14F-4D97-AF65-F5344CB8AC3E}">
        <p14:creationId xmlns:p14="http://schemas.microsoft.com/office/powerpoint/2010/main" val="382927265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7FCA-F515-648C-ADD7-80C64DD426C7}"/>
              </a:ext>
            </a:extLst>
          </p:cNvPr>
          <p:cNvSpPr>
            <a:spLocks noGrp="1"/>
          </p:cNvSpPr>
          <p:nvPr>
            <p:ph type="title"/>
          </p:nvPr>
        </p:nvSpPr>
        <p:spPr/>
        <p:txBody>
          <a:bodyPr>
            <a:normAutofit fontScale="90000"/>
          </a:bodyPr>
          <a:lstStyle/>
          <a:p>
            <a:r>
              <a:rPr lang="en-US" dirty="0"/>
              <a:t>The Internet and </a:t>
            </a:r>
            <a:br>
              <a:rPr lang="en-US" dirty="0"/>
            </a:br>
            <a:r>
              <a:rPr lang="en-US" dirty="0"/>
              <a:t>the World Wide Web</a:t>
            </a:r>
          </a:p>
        </p:txBody>
      </p:sp>
      <p:sp>
        <p:nvSpPr>
          <p:cNvPr id="3" name="Content Placeholder 2">
            <a:extLst>
              <a:ext uri="{FF2B5EF4-FFF2-40B4-BE49-F238E27FC236}">
                <a16:creationId xmlns:a16="http://schemas.microsoft.com/office/drawing/2014/main" id="{6F5F05CB-AFFB-1902-2F5F-2BF310E06E65}"/>
              </a:ext>
            </a:extLst>
          </p:cNvPr>
          <p:cNvSpPr>
            <a:spLocks noGrp="1"/>
          </p:cNvSpPr>
          <p:nvPr>
            <p:ph idx="1"/>
          </p:nvPr>
        </p:nvSpPr>
        <p:spPr/>
        <p:txBody>
          <a:bodyPr>
            <a:normAutofit lnSpcReduction="10000"/>
          </a:bodyPr>
          <a:lstStyle/>
          <a:p>
            <a:r>
              <a:rPr lang="en-US" dirty="0"/>
              <a:t>The Internet started with the Defense Advanced Research Projects Agency in 1966.</a:t>
            </a:r>
          </a:p>
          <a:p>
            <a:r>
              <a:rPr lang="en-US" dirty="0"/>
              <a:t>Beginning of </a:t>
            </a:r>
            <a:r>
              <a:rPr lang="en-US" dirty="0" err="1"/>
              <a:t>NSFnet</a:t>
            </a:r>
            <a:r>
              <a:rPr lang="en-US" dirty="0"/>
              <a:t> from the National Science Foundation in 1986.</a:t>
            </a:r>
          </a:p>
          <a:p>
            <a:r>
              <a:rPr lang="en-US" dirty="0"/>
              <a:t>World Wide Web invented by Berners-Lee, 1989.</a:t>
            </a:r>
          </a:p>
          <a:p>
            <a:r>
              <a:rPr lang="en-US" dirty="0"/>
              <a:t>Commercial Internet operation in 1995.</a:t>
            </a:r>
          </a:p>
          <a:p>
            <a:r>
              <a:rPr lang="en-US" dirty="0"/>
              <a:t>The Web and the Internet changed things fundamentally.</a:t>
            </a:r>
          </a:p>
        </p:txBody>
      </p:sp>
      <p:sp>
        <p:nvSpPr>
          <p:cNvPr id="4" name="Slide Number Placeholder 3">
            <a:extLst>
              <a:ext uri="{FF2B5EF4-FFF2-40B4-BE49-F238E27FC236}">
                <a16:creationId xmlns:a16="http://schemas.microsoft.com/office/drawing/2014/main" id="{30C2A973-5366-F9A5-322F-40D9BCEA5779}"/>
              </a:ext>
            </a:extLst>
          </p:cNvPr>
          <p:cNvSpPr>
            <a:spLocks noGrp="1"/>
          </p:cNvSpPr>
          <p:nvPr>
            <p:ph type="sldNum" sz="quarter" idx="12"/>
          </p:nvPr>
        </p:nvSpPr>
        <p:spPr/>
        <p:txBody>
          <a:bodyPr/>
          <a:lstStyle/>
          <a:p>
            <a:fld id="{3687BEAF-6B68-46DD-A874-7A95F0DB4145}" type="slidenum">
              <a:rPr lang="en-US" smtClean="0"/>
              <a:t>35</a:t>
            </a:fld>
            <a:endParaRPr lang="en-US"/>
          </a:p>
        </p:txBody>
      </p:sp>
    </p:spTree>
    <p:custDataLst>
      <p:tags r:id="rId1"/>
    </p:custDataLst>
    <p:extLst>
      <p:ext uri="{BB962C8B-B14F-4D97-AF65-F5344CB8AC3E}">
        <p14:creationId xmlns:p14="http://schemas.microsoft.com/office/powerpoint/2010/main" val="1976608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B202-7117-5AF7-F1FB-9975453C0D17}"/>
              </a:ext>
            </a:extLst>
          </p:cNvPr>
          <p:cNvSpPr>
            <a:spLocks noGrp="1"/>
          </p:cNvSpPr>
          <p:nvPr>
            <p:ph type="title"/>
          </p:nvPr>
        </p:nvSpPr>
        <p:spPr/>
        <p:txBody>
          <a:bodyPr>
            <a:normAutofit fontScale="90000"/>
          </a:bodyPr>
          <a:lstStyle/>
          <a:p>
            <a:r>
              <a:rPr lang="en-US" i="1" dirty="0"/>
              <a:t>How</a:t>
            </a:r>
            <a:r>
              <a:rPr lang="en-US" dirty="0"/>
              <a:t> the Internet </a:t>
            </a:r>
            <a:br>
              <a:rPr lang="en-US" dirty="0"/>
            </a:br>
            <a:r>
              <a:rPr lang="en-US" dirty="0"/>
              <a:t>Changed Things</a:t>
            </a:r>
          </a:p>
        </p:txBody>
      </p:sp>
      <p:sp>
        <p:nvSpPr>
          <p:cNvPr id="3" name="Content Placeholder 2">
            <a:extLst>
              <a:ext uri="{FF2B5EF4-FFF2-40B4-BE49-F238E27FC236}">
                <a16:creationId xmlns:a16="http://schemas.microsoft.com/office/drawing/2014/main" id="{E2F47637-9F0C-1A04-F0FD-DACB87139D28}"/>
              </a:ext>
            </a:extLst>
          </p:cNvPr>
          <p:cNvSpPr>
            <a:spLocks noGrp="1"/>
          </p:cNvSpPr>
          <p:nvPr>
            <p:ph idx="1"/>
          </p:nvPr>
        </p:nvSpPr>
        <p:spPr/>
        <p:txBody>
          <a:bodyPr/>
          <a:lstStyle/>
          <a:p>
            <a:r>
              <a:rPr lang="en-US" dirty="0"/>
              <a:t>Metcalf’s Law:  the value of a network to a user is proportional to the number of people one can contact: </a:t>
            </a:r>
            <a:r>
              <a:rPr lang="en-US" i="1" dirty="0"/>
              <a:t>n</a:t>
            </a:r>
            <a:r>
              <a:rPr lang="en-US" dirty="0"/>
              <a:t> × (</a:t>
            </a:r>
            <a:r>
              <a:rPr lang="en-US" i="1" dirty="0"/>
              <a:t>n</a:t>
            </a:r>
            <a:r>
              <a:rPr lang="en-US" dirty="0"/>
              <a:t>−1) / 2, connections.</a:t>
            </a:r>
          </a:p>
          <a:p>
            <a:r>
              <a:rPr lang="en-US" dirty="0"/>
              <a:t>Today you can reach nearly anyone you may know. </a:t>
            </a:r>
          </a:p>
          <a:p>
            <a:r>
              <a:rPr lang="en-US" dirty="0"/>
              <a:t>Effect on commerce:</a:t>
            </a:r>
          </a:p>
          <a:p>
            <a:pPr lvl="1"/>
            <a:r>
              <a:rPr lang="en-US" dirty="0"/>
              <a:t>Airline city ticket offices cease to exist.</a:t>
            </a:r>
          </a:p>
          <a:p>
            <a:pPr lvl="1"/>
            <a:r>
              <a:rPr lang="en-US" dirty="0"/>
              <a:t>Amazon sells everything!</a:t>
            </a:r>
          </a:p>
          <a:p>
            <a:endParaRPr lang="en-US" dirty="0"/>
          </a:p>
        </p:txBody>
      </p:sp>
      <p:sp>
        <p:nvSpPr>
          <p:cNvPr id="4" name="Slide Number Placeholder 3">
            <a:extLst>
              <a:ext uri="{FF2B5EF4-FFF2-40B4-BE49-F238E27FC236}">
                <a16:creationId xmlns:a16="http://schemas.microsoft.com/office/drawing/2014/main" id="{4829FF1A-57FE-2579-126B-2CE90D909E5C}"/>
              </a:ext>
            </a:extLst>
          </p:cNvPr>
          <p:cNvSpPr>
            <a:spLocks noGrp="1"/>
          </p:cNvSpPr>
          <p:nvPr>
            <p:ph type="sldNum" sz="quarter" idx="12"/>
          </p:nvPr>
        </p:nvSpPr>
        <p:spPr/>
        <p:txBody>
          <a:bodyPr/>
          <a:lstStyle/>
          <a:p>
            <a:fld id="{3687BEAF-6B68-46DD-A874-7A95F0DB4145}" type="slidenum">
              <a:rPr lang="en-US" smtClean="0"/>
              <a:t>36</a:t>
            </a:fld>
            <a:endParaRPr lang="en-US"/>
          </a:p>
        </p:txBody>
      </p:sp>
    </p:spTree>
    <p:custDataLst>
      <p:tags r:id="rId1"/>
    </p:custDataLst>
    <p:extLst>
      <p:ext uri="{BB962C8B-B14F-4D97-AF65-F5344CB8AC3E}">
        <p14:creationId xmlns:p14="http://schemas.microsoft.com/office/powerpoint/2010/main" val="25606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Standards</a:t>
            </a:r>
          </a:p>
        </p:txBody>
      </p:sp>
      <p:sp>
        <p:nvSpPr>
          <p:cNvPr id="50179" name="Rectangle 3"/>
          <p:cNvSpPr>
            <a:spLocks noGrp="1" noChangeArrowheads="1"/>
          </p:cNvSpPr>
          <p:nvPr>
            <p:ph idx="1"/>
          </p:nvPr>
        </p:nvSpPr>
        <p:spPr/>
        <p:txBody>
          <a:bodyPr>
            <a:normAutofit/>
          </a:bodyPr>
          <a:lstStyle/>
          <a:p>
            <a:r>
              <a:rPr lang="en-US" dirty="0"/>
              <a:t>Standards are created to assure compatibility of data formats and protocols</a:t>
            </a:r>
          </a:p>
          <a:p>
            <a:r>
              <a:rPr lang="en-US" dirty="0"/>
              <a:t>May be created by committee or may become a </a:t>
            </a:r>
            <a:r>
              <a:rPr lang="en-US" b="1" i="1" dirty="0"/>
              <a:t>de facto</a:t>
            </a:r>
            <a:r>
              <a:rPr lang="en-US" dirty="0"/>
              <a:t> standard through popular use</a:t>
            </a:r>
          </a:p>
          <a:p>
            <a:r>
              <a:rPr lang="en-US" dirty="0"/>
              <a:t>Allow computers and computer systems to interoperate</a:t>
            </a:r>
          </a:p>
          <a:p>
            <a:r>
              <a:rPr lang="en-US" dirty="0"/>
              <a:t>Languages, display standards, number formats, communication protocols, etc.</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37</a:t>
            </a:fld>
            <a:endParaRPr lang="en-US" dirty="0"/>
          </a:p>
        </p:txBody>
      </p:sp>
    </p:spTree>
    <p:custDataLst>
      <p:tags r:id="rId1"/>
    </p:custDataLst>
    <p:extLst>
      <p:ext uri="{BB962C8B-B14F-4D97-AF65-F5344CB8AC3E}">
        <p14:creationId xmlns:p14="http://schemas.microsoft.com/office/powerpoint/2010/main" val="475069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fade">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fade">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fade">
                                      <p:cBhvr>
                                        <p:cTn id="17"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09AF-6FDC-78F9-0153-2A423FCE18AC}"/>
              </a:ext>
            </a:extLst>
          </p:cNvPr>
          <p:cNvSpPr>
            <a:spLocks noGrp="1"/>
          </p:cNvSpPr>
          <p:nvPr>
            <p:ph type="title"/>
          </p:nvPr>
        </p:nvSpPr>
        <p:spPr/>
        <p:txBody>
          <a:bodyPr/>
          <a:lstStyle/>
          <a:p>
            <a:r>
              <a:rPr lang="en-US" dirty="0"/>
              <a:t>The Internet and Standards</a:t>
            </a:r>
          </a:p>
        </p:txBody>
      </p:sp>
      <p:sp>
        <p:nvSpPr>
          <p:cNvPr id="3" name="Content Placeholder 2">
            <a:extLst>
              <a:ext uri="{FF2B5EF4-FFF2-40B4-BE49-F238E27FC236}">
                <a16:creationId xmlns:a16="http://schemas.microsoft.com/office/drawing/2014/main" id="{52ECF9B3-44DD-8A30-FC01-B6C06BA1AEF6}"/>
              </a:ext>
            </a:extLst>
          </p:cNvPr>
          <p:cNvSpPr>
            <a:spLocks noGrp="1"/>
          </p:cNvSpPr>
          <p:nvPr>
            <p:ph idx="1"/>
          </p:nvPr>
        </p:nvSpPr>
        <p:spPr/>
        <p:txBody>
          <a:bodyPr/>
          <a:lstStyle/>
          <a:p>
            <a:r>
              <a:rPr lang="en-US" dirty="0"/>
              <a:t>Thousands of standards from basic protocols to applications like email.</a:t>
            </a:r>
          </a:p>
          <a:p>
            <a:r>
              <a:rPr lang="en-US" dirty="0"/>
              <a:t>Interoperability of hardware and software from different manufacturers.</a:t>
            </a:r>
          </a:p>
        </p:txBody>
      </p:sp>
      <p:sp>
        <p:nvSpPr>
          <p:cNvPr id="4" name="Slide Number Placeholder 3">
            <a:extLst>
              <a:ext uri="{FF2B5EF4-FFF2-40B4-BE49-F238E27FC236}">
                <a16:creationId xmlns:a16="http://schemas.microsoft.com/office/drawing/2014/main" id="{32EE605D-D24C-B8CA-8F0C-2F36C5708352}"/>
              </a:ext>
            </a:extLst>
          </p:cNvPr>
          <p:cNvSpPr>
            <a:spLocks noGrp="1"/>
          </p:cNvSpPr>
          <p:nvPr>
            <p:ph type="sldNum" sz="quarter" idx="12"/>
          </p:nvPr>
        </p:nvSpPr>
        <p:spPr/>
        <p:txBody>
          <a:bodyPr/>
          <a:lstStyle/>
          <a:p>
            <a:fld id="{3687BEAF-6B68-46DD-A874-7A95F0DB4145}" type="slidenum">
              <a:rPr lang="en-US" smtClean="0"/>
              <a:t>38</a:t>
            </a:fld>
            <a:endParaRPr lang="en-US"/>
          </a:p>
        </p:txBody>
      </p:sp>
    </p:spTree>
    <p:extLst>
      <p:ext uri="{BB962C8B-B14F-4D97-AF65-F5344CB8AC3E}">
        <p14:creationId xmlns:p14="http://schemas.microsoft.com/office/powerpoint/2010/main" val="278524436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363F-A2D7-C6BC-8F77-84B6B330ED51}"/>
              </a:ext>
            </a:extLst>
          </p:cNvPr>
          <p:cNvSpPr>
            <a:spLocks noGrp="1"/>
          </p:cNvSpPr>
          <p:nvPr>
            <p:ph type="title"/>
          </p:nvPr>
        </p:nvSpPr>
        <p:spPr/>
        <p:txBody>
          <a:bodyPr>
            <a:normAutofit/>
          </a:bodyPr>
          <a:lstStyle/>
          <a:p>
            <a:r>
              <a:rPr lang="en-US" dirty="0"/>
              <a:t>The Importance of Standards</a:t>
            </a:r>
          </a:p>
        </p:txBody>
      </p:sp>
      <p:sp>
        <p:nvSpPr>
          <p:cNvPr id="3" name="Content Placeholder 2">
            <a:extLst>
              <a:ext uri="{FF2B5EF4-FFF2-40B4-BE49-F238E27FC236}">
                <a16:creationId xmlns:a16="http://schemas.microsoft.com/office/drawing/2014/main" id="{5F3CDB41-F244-B78E-157A-75FB8EC15E61}"/>
              </a:ext>
            </a:extLst>
          </p:cNvPr>
          <p:cNvSpPr>
            <a:spLocks noGrp="1"/>
          </p:cNvSpPr>
          <p:nvPr>
            <p:ph idx="1"/>
          </p:nvPr>
        </p:nvSpPr>
        <p:spPr/>
        <p:txBody>
          <a:bodyPr/>
          <a:lstStyle/>
          <a:p>
            <a:r>
              <a:rPr lang="en-US" dirty="0"/>
              <a:t>We want to connect things and have them “just work.”</a:t>
            </a:r>
          </a:p>
          <a:p>
            <a:r>
              <a:rPr lang="en-US" dirty="0"/>
              <a:t>That is a relatively new phenomenon.</a:t>
            </a:r>
          </a:p>
          <a:p>
            <a:r>
              <a:rPr lang="en-US" dirty="0"/>
              <a:t>Things “just work” because of standards, from screw threads to complex communication protocols.</a:t>
            </a:r>
          </a:p>
        </p:txBody>
      </p:sp>
      <p:sp>
        <p:nvSpPr>
          <p:cNvPr id="4" name="Slide Number Placeholder 3">
            <a:extLst>
              <a:ext uri="{FF2B5EF4-FFF2-40B4-BE49-F238E27FC236}">
                <a16:creationId xmlns:a16="http://schemas.microsoft.com/office/drawing/2014/main" id="{5ADE05EE-593B-352C-0997-55D0AE34EB92}"/>
              </a:ext>
            </a:extLst>
          </p:cNvPr>
          <p:cNvSpPr>
            <a:spLocks noGrp="1"/>
          </p:cNvSpPr>
          <p:nvPr>
            <p:ph type="sldNum" sz="quarter" idx="12"/>
          </p:nvPr>
        </p:nvSpPr>
        <p:spPr/>
        <p:txBody>
          <a:bodyPr/>
          <a:lstStyle/>
          <a:p>
            <a:fld id="{3687BEAF-6B68-46DD-A874-7A95F0DB4145}" type="slidenum">
              <a:rPr lang="en-US" smtClean="0"/>
              <a:t>39</a:t>
            </a:fld>
            <a:endParaRPr lang="en-US"/>
          </a:p>
        </p:txBody>
      </p:sp>
    </p:spTree>
    <p:extLst>
      <p:ext uri="{BB962C8B-B14F-4D97-AF65-F5344CB8AC3E}">
        <p14:creationId xmlns:p14="http://schemas.microsoft.com/office/powerpoint/2010/main" val="6155377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Computer Components</a:t>
            </a:r>
          </a:p>
        </p:txBody>
      </p:sp>
      <p:sp>
        <p:nvSpPr>
          <p:cNvPr id="35843" name="Rectangle 3"/>
          <p:cNvSpPr>
            <a:spLocks noGrp="1" noChangeArrowheads="1"/>
          </p:cNvSpPr>
          <p:nvPr>
            <p:ph idx="1"/>
          </p:nvPr>
        </p:nvSpPr>
        <p:spPr>
          <a:xfrm>
            <a:off x="685298" y="1553562"/>
            <a:ext cx="7773405" cy="4643941"/>
          </a:xfrm>
        </p:spPr>
        <p:txBody>
          <a:bodyPr>
            <a:noAutofit/>
          </a:bodyPr>
          <a:lstStyle/>
          <a:p>
            <a:pPr>
              <a:spcBef>
                <a:spcPts val="600"/>
              </a:spcBef>
            </a:pPr>
            <a:r>
              <a:rPr lang="en-US" sz="2800" dirty="0"/>
              <a:t>Hardware </a:t>
            </a:r>
          </a:p>
          <a:p>
            <a:pPr lvl="1">
              <a:spcBef>
                <a:spcPts val="300"/>
              </a:spcBef>
            </a:pPr>
            <a:r>
              <a:rPr lang="en-US" sz="2400" dirty="0"/>
              <a:t>Executes instructions</a:t>
            </a:r>
          </a:p>
          <a:p>
            <a:pPr lvl="1">
              <a:spcBef>
                <a:spcPts val="300"/>
              </a:spcBef>
            </a:pPr>
            <a:r>
              <a:rPr lang="en-US" sz="2400" dirty="0"/>
              <a:t>Provides paths for input and output</a:t>
            </a:r>
          </a:p>
          <a:p>
            <a:pPr lvl="1">
              <a:spcBef>
                <a:spcPts val="300"/>
              </a:spcBef>
            </a:pPr>
            <a:r>
              <a:rPr lang="en-US" sz="2400" dirty="0"/>
              <a:t>Provides temporary and long-term storage</a:t>
            </a:r>
          </a:p>
          <a:p>
            <a:pPr>
              <a:spcBef>
                <a:spcPts val="600"/>
              </a:spcBef>
            </a:pPr>
            <a:r>
              <a:rPr lang="en-US" sz="2800" dirty="0"/>
              <a:t>Software</a:t>
            </a:r>
          </a:p>
          <a:p>
            <a:pPr lvl="1">
              <a:spcBef>
                <a:spcPts val="300"/>
              </a:spcBef>
            </a:pPr>
            <a:r>
              <a:rPr lang="en-US" sz="2400" dirty="0"/>
              <a:t>Computer programs; instructions in machine language</a:t>
            </a:r>
          </a:p>
          <a:p>
            <a:pPr>
              <a:spcBef>
                <a:spcPts val="600"/>
              </a:spcBef>
            </a:pPr>
            <a:r>
              <a:rPr lang="en-US" sz="2800" dirty="0"/>
              <a:t>Data</a:t>
            </a:r>
          </a:p>
          <a:p>
            <a:pPr lvl="1">
              <a:spcBef>
                <a:spcPts val="300"/>
              </a:spcBef>
            </a:pPr>
            <a:r>
              <a:rPr lang="en-US" sz="2400" dirty="0"/>
              <a:t>Representation of facts, measurements, observations, in a form that can be used by the computer.</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3500255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Effect transition="in" filter="fade">
                                      <p:cBhvr>
                                        <p:cTn id="7" dur="500"/>
                                        <p:tgtEl>
                                          <p:spTgt spid="3584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3">
                                            <p:txEl>
                                              <p:pRg st="5" end="5"/>
                                            </p:txEl>
                                          </p:spTgt>
                                        </p:tgtEl>
                                        <p:attrNameLst>
                                          <p:attrName>style.visibility</p:attrName>
                                        </p:attrNameLst>
                                      </p:cBhvr>
                                      <p:to>
                                        <p:strVal val="visible"/>
                                      </p:to>
                                    </p:set>
                                    <p:animEffect transition="in" filter="fade">
                                      <p:cBhvr>
                                        <p:cTn id="10" dur="500"/>
                                        <p:tgtEl>
                                          <p:spTgt spid="3584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843">
                                            <p:txEl>
                                              <p:pRg st="6" end="6"/>
                                            </p:txEl>
                                          </p:spTgt>
                                        </p:tgtEl>
                                        <p:attrNameLst>
                                          <p:attrName>style.visibility</p:attrName>
                                        </p:attrNameLst>
                                      </p:cBhvr>
                                      <p:to>
                                        <p:strVal val="visible"/>
                                      </p:to>
                                    </p:set>
                                    <p:animEffect transition="in" filter="fade">
                                      <p:cBhvr>
                                        <p:cTn id="15" dur="500"/>
                                        <p:tgtEl>
                                          <p:spTgt spid="3584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5843">
                                            <p:txEl>
                                              <p:pRg st="7" end="7"/>
                                            </p:txEl>
                                          </p:spTgt>
                                        </p:tgtEl>
                                        <p:attrNameLst>
                                          <p:attrName>style.visibility</p:attrName>
                                        </p:attrNameLst>
                                      </p:cBhvr>
                                      <p:to>
                                        <p:strVal val="visible"/>
                                      </p:to>
                                    </p:set>
                                    <p:animEffect transition="in" filter="fade">
                                      <p:cBhvr>
                                        <p:cTn id="18"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363F-A2D7-C6BC-8F77-84B6B330ED51}"/>
              </a:ext>
            </a:extLst>
          </p:cNvPr>
          <p:cNvSpPr>
            <a:spLocks noGrp="1"/>
          </p:cNvSpPr>
          <p:nvPr>
            <p:ph type="title"/>
          </p:nvPr>
        </p:nvSpPr>
        <p:spPr/>
        <p:txBody>
          <a:bodyPr>
            <a:normAutofit/>
          </a:bodyPr>
          <a:lstStyle/>
          <a:p>
            <a:r>
              <a:rPr lang="en-US" dirty="0"/>
              <a:t>Where Standards Come From</a:t>
            </a:r>
          </a:p>
        </p:txBody>
      </p:sp>
      <p:sp>
        <p:nvSpPr>
          <p:cNvPr id="3" name="Content Placeholder 2">
            <a:extLst>
              <a:ext uri="{FF2B5EF4-FFF2-40B4-BE49-F238E27FC236}">
                <a16:creationId xmlns:a16="http://schemas.microsoft.com/office/drawing/2014/main" id="{5F3CDB41-F244-B78E-157A-75FB8EC15E61}"/>
              </a:ext>
            </a:extLst>
          </p:cNvPr>
          <p:cNvSpPr>
            <a:spLocks noGrp="1"/>
          </p:cNvSpPr>
          <p:nvPr>
            <p:ph idx="1"/>
          </p:nvPr>
        </p:nvSpPr>
        <p:spPr/>
        <p:txBody>
          <a:bodyPr>
            <a:normAutofit lnSpcReduction="10000"/>
          </a:bodyPr>
          <a:lstStyle/>
          <a:p>
            <a:pPr>
              <a:spcBef>
                <a:spcPts val="600"/>
              </a:spcBef>
            </a:pPr>
            <a:r>
              <a:rPr lang="en-US" dirty="0"/>
              <a:t>Dozens of standards-making bodies:</a:t>
            </a:r>
          </a:p>
          <a:p>
            <a:pPr lvl="1">
              <a:spcBef>
                <a:spcPts val="600"/>
              </a:spcBef>
            </a:pPr>
            <a:r>
              <a:rPr lang="en-US" dirty="0"/>
              <a:t>Official groups</a:t>
            </a:r>
          </a:p>
          <a:p>
            <a:pPr lvl="1">
              <a:spcBef>
                <a:spcPts val="600"/>
              </a:spcBef>
            </a:pPr>
            <a:r>
              <a:rPr lang="en-US" dirty="0"/>
              <a:t>Industry interest groups</a:t>
            </a:r>
          </a:p>
          <a:p>
            <a:pPr>
              <a:spcBef>
                <a:spcPts val="600"/>
              </a:spcBef>
            </a:pPr>
            <a:r>
              <a:rPr lang="en-US" dirty="0"/>
              <a:t>Official groups (examples)</a:t>
            </a:r>
          </a:p>
          <a:p>
            <a:pPr lvl="1">
              <a:spcBef>
                <a:spcPts val="600"/>
              </a:spcBef>
            </a:pPr>
            <a:r>
              <a:rPr lang="en-US" dirty="0"/>
              <a:t>ANSI</a:t>
            </a:r>
          </a:p>
          <a:p>
            <a:pPr lvl="1">
              <a:spcBef>
                <a:spcPts val="600"/>
              </a:spcBef>
            </a:pPr>
            <a:r>
              <a:rPr lang="en-US" dirty="0"/>
              <a:t>ISO</a:t>
            </a:r>
          </a:p>
          <a:p>
            <a:pPr>
              <a:spcBef>
                <a:spcPts val="600"/>
              </a:spcBef>
            </a:pPr>
            <a:r>
              <a:rPr lang="en-US" dirty="0"/>
              <a:t>Industry interest groups</a:t>
            </a:r>
          </a:p>
          <a:p>
            <a:pPr lvl="1">
              <a:spcBef>
                <a:spcPts val="600"/>
              </a:spcBef>
            </a:pPr>
            <a:r>
              <a:rPr lang="en-US" dirty="0"/>
              <a:t>Wi-Fi Alliance</a:t>
            </a:r>
          </a:p>
          <a:p>
            <a:pPr lvl="1">
              <a:spcBef>
                <a:spcPts val="600"/>
              </a:spcBef>
            </a:pPr>
            <a:r>
              <a:rPr lang="en-US" dirty="0"/>
              <a:t>World Wide Web Consortium</a:t>
            </a:r>
          </a:p>
        </p:txBody>
      </p:sp>
      <p:sp>
        <p:nvSpPr>
          <p:cNvPr id="4" name="Slide Number Placeholder 3">
            <a:extLst>
              <a:ext uri="{FF2B5EF4-FFF2-40B4-BE49-F238E27FC236}">
                <a16:creationId xmlns:a16="http://schemas.microsoft.com/office/drawing/2014/main" id="{5A1FA8FB-EFA7-177B-8FF8-F4C95EFD9E6F}"/>
              </a:ext>
            </a:extLst>
          </p:cNvPr>
          <p:cNvSpPr>
            <a:spLocks noGrp="1"/>
          </p:cNvSpPr>
          <p:nvPr>
            <p:ph type="sldNum" sz="quarter" idx="12"/>
          </p:nvPr>
        </p:nvSpPr>
        <p:spPr/>
        <p:txBody>
          <a:bodyPr/>
          <a:lstStyle/>
          <a:p>
            <a:fld id="{3687BEAF-6B68-46DD-A874-7A95F0DB4145}" type="slidenum">
              <a:rPr lang="en-US" smtClean="0"/>
              <a:t>40</a:t>
            </a:fld>
            <a:endParaRPr lang="en-US"/>
          </a:p>
        </p:txBody>
      </p:sp>
    </p:spTree>
    <p:extLst>
      <p:ext uri="{BB962C8B-B14F-4D97-AF65-F5344CB8AC3E}">
        <p14:creationId xmlns:p14="http://schemas.microsoft.com/office/powerpoint/2010/main" val="378314819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A149-0B20-A57A-AD93-27C5D659D7F8}"/>
              </a:ext>
            </a:extLst>
          </p:cNvPr>
          <p:cNvSpPr>
            <a:spLocks noGrp="1"/>
          </p:cNvSpPr>
          <p:nvPr>
            <p:ph type="title"/>
          </p:nvPr>
        </p:nvSpPr>
        <p:spPr/>
        <p:txBody>
          <a:bodyPr/>
          <a:lstStyle/>
          <a:p>
            <a:r>
              <a:rPr lang="en-US" dirty="0"/>
              <a:t>Convergence</a:t>
            </a:r>
          </a:p>
        </p:txBody>
      </p:sp>
      <p:sp>
        <p:nvSpPr>
          <p:cNvPr id="3" name="Content Placeholder 2">
            <a:extLst>
              <a:ext uri="{FF2B5EF4-FFF2-40B4-BE49-F238E27FC236}">
                <a16:creationId xmlns:a16="http://schemas.microsoft.com/office/drawing/2014/main" id="{DAC2AE8B-D306-F228-8FE2-53F4B0DDA8CA}"/>
              </a:ext>
            </a:extLst>
          </p:cNvPr>
          <p:cNvSpPr>
            <a:spLocks noGrp="1"/>
          </p:cNvSpPr>
          <p:nvPr>
            <p:ph idx="1"/>
          </p:nvPr>
        </p:nvSpPr>
        <p:spPr/>
        <p:txBody>
          <a:bodyPr/>
          <a:lstStyle/>
          <a:p>
            <a:r>
              <a:rPr lang="en-US" dirty="0"/>
              <a:t>By 1990 almost all phone switching in the U.S. was electronic and traffic was digital except for the “first mile.”</a:t>
            </a:r>
          </a:p>
          <a:p>
            <a:r>
              <a:rPr lang="en-US" dirty="0"/>
              <a:t>But computers and phones were separate.</a:t>
            </a:r>
          </a:p>
          <a:p>
            <a:r>
              <a:rPr lang="en-US" dirty="0"/>
              <a:t>Now almost all information is transmitted using Internet protocols, including phone conversations.</a:t>
            </a:r>
          </a:p>
          <a:p>
            <a:r>
              <a:rPr lang="en-US" dirty="0"/>
              <a:t>Combining voice and other information on one medium is called </a:t>
            </a:r>
            <a:r>
              <a:rPr lang="en-US" i="1" dirty="0"/>
              <a:t>convergence</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244B1FE6-734F-F0FF-A456-A3DCE9C3D033}"/>
              </a:ext>
            </a:extLst>
          </p:cNvPr>
          <p:cNvSpPr>
            <a:spLocks noGrp="1"/>
          </p:cNvSpPr>
          <p:nvPr>
            <p:ph type="sldNum" sz="quarter" idx="12"/>
          </p:nvPr>
        </p:nvSpPr>
        <p:spPr/>
        <p:txBody>
          <a:bodyPr/>
          <a:lstStyle/>
          <a:p>
            <a:fld id="{3687BEAF-6B68-46DD-A874-7A95F0DB4145}" type="slidenum">
              <a:rPr lang="en-US" smtClean="0"/>
              <a:t>41</a:t>
            </a:fld>
            <a:endParaRPr lang="en-US"/>
          </a:p>
        </p:txBody>
      </p:sp>
    </p:spTree>
    <p:custDataLst>
      <p:tags r:id="rId1"/>
    </p:custDataLst>
    <p:extLst>
      <p:ext uri="{BB962C8B-B14F-4D97-AF65-F5344CB8AC3E}">
        <p14:creationId xmlns:p14="http://schemas.microsoft.com/office/powerpoint/2010/main" val="2728533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B6A8-DAE6-C85C-A237-95716B2D8479}"/>
              </a:ext>
            </a:extLst>
          </p:cNvPr>
          <p:cNvSpPr>
            <a:spLocks noGrp="1"/>
          </p:cNvSpPr>
          <p:nvPr>
            <p:ph type="title"/>
          </p:nvPr>
        </p:nvSpPr>
        <p:spPr/>
        <p:txBody>
          <a:bodyPr/>
          <a:lstStyle/>
          <a:p>
            <a:r>
              <a:rPr lang="en-US" dirty="0"/>
              <a:t>No Free Lunch</a:t>
            </a:r>
          </a:p>
        </p:txBody>
      </p:sp>
      <p:sp>
        <p:nvSpPr>
          <p:cNvPr id="3" name="Content Placeholder 2">
            <a:extLst>
              <a:ext uri="{FF2B5EF4-FFF2-40B4-BE49-F238E27FC236}">
                <a16:creationId xmlns:a16="http://schemas.microsoft.com/office/drawing/2014/main" id="{B5D6069A-7B61-5295-2CDA-7442438F738F}"/>
              </a:ext>
            </a:extLst>
          </p:cNvPr>
          <p:cNvSpPr>
            <a:spLocks noGrp="1"/>
          </p:cNvSpPr>
          <p:nvPr>
            <p:ph idx="1"/>
          </p:nvPr>
        </p:nvSpPr>
        <p:spPr/>
        <p:txBody>
          <a:bodyPr/>
          <a:lstStyle/>
          <a:p>
            <a:r>
              <a:rPr lang="en-US" dirty="0"/>
              <a:t>From Robert Heinlein’s </a:t>
            </a:r>
            <a:r>
              <a:rPr lang="en-US" i="1" dirty="0"/>
              <a:t>The Moon is a Harsh Mistress: </a:t>
            </a:r>
            <a:r>
              <a:rPr lang="en-US" dirty="0"/>
              <a:t>TANSTAAFL (There </a:t>
            </a:r>
            <a:r>
              <a:rPr lang="en-US" dirty="0" err="1"/>
              <a:t>ain’t</a:t>
            </a:r>
            <a:r>
              <a:rPr lang="en-US" dirty="0"/>
              <a:t> no such thing as a free lunch.)</a:t>
            </a:r>
          </a:p>
          <a:p>
            <a:r>
              <a:rPr lang="en-US" dirty="0"/>
              <a:t>Computing and information technology is a study in trade-offs.</a:t>
            </a:r>
          </a:p>
          <a:p>
            <a:pPr lvl="1"/>
            <a:r>
              <a:rPr lang="en-US" dirty="0"/>
              <a:t>Standards are important but cost money</a:t>
            </a:r>
          </a:p>
          <a:p>
            <a:pPr lvl="1"/>
            <a:r>
              <a:rPr lang="en-US" dirty="0"/>
              <a:t>A hardware control unit is faster but more expensive than software.</a:t>
            </a:r>
          </a:p>
          <a:p>
            <a:pPr lvl="1"/>
            <a:r>
              <a:rPr lang="en-US" dirty="0"/>
              <a:t>Some fast algorithms need large memory</a:t>
            </a:r>
          </a:p>
        </p:txBody>
      </p:sp>
      <p:sp>
        <p:nvSpPr>
          <p:cNvPr id="4" name="Slide Number Placeholder 3">
            <a:extLst>
              <a:ext uri="{FF2B5EF4-FFF2-40B4-BE49-F238E27FC236}">
                <a16:creationId xmlns:a16="http://schemas.microsoft.com/office/drawing/2014/main" id="{6EA15EB9-F673-499E-2677-179DC80466D1}"/>
              </a:ext>
            </a:extLst>
          </p:cNvPr>
          <p:cNvSpPr>
            <a:spLocks noGrp="1"/>
          </p:cNvSpPr>
          <p:nvPr>
            <p:ph type="sldNum" sz="quarter" idx="12"/>
          </p:nvPr>
        </p:nvSpPr>
        <p:spPr/>
        <p:txBody>
          <a:bodyPr/>
          <a:lstStyle/>
          <a:p>
            <a:fld id="{3687BEAF-6B68-46DD-A874-7A95F0DB4145}" type="slidenum">
              <a:rPr lang="en-US" smtClean="0"/>
              <a:t>42</a:t>
            </a:fld>
            <a:endParaRPr lang="en-US"/>
          </a:p>
        </p:txBody>
      </p:sp>
    </p:spTree>
    <p:custDataLst>
      <p:tags r:id="rId1"/>
    </p:custDataLst>
    <p:extLst>
      <p:ext uri="{BB962C8B-B14F-4D97-AF65-F5344CB8AC3E}">
        <p14:creationId xmlns:p14="http://schemas.microsoft.com/office/powerpoint/2010/main" val="3032112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5A5B-EDE7-C027-81AD-87239186919F}"/>
              </a:ext>
            </a:extLst>
          </p:cNvPr>
          <p:cNvSpPr>
            <a:spLocks noGrp="1"/>
          </p:cNvSpPr>
          <p:nvPr>
            <p:ph type="title"/>
          </p:nvPr>
        </p:nvSpPr>
        <p:spPr/>
        <p:txBody>
          <a:bodyPr/>
          <a:lstStyle/>
          <a:p>
            <a:r>
              <a:rPr lang="en-US" dirty="0"/>
              <a:t>Systems and Architecture</a:t>
            </a:r>
          </a:p>
        </p:txBody>
      </p:sp>
      <p:sp>
        <p:nvSpPr>
          <p:cNvPr id="3" name="Content Placeholder 2">
            <a:extLst>
              <a:ext uri="{FF2B5EF4-FFF2-40B4-BE49-F238E27FC236}">
                <a16:creationId xmlns:a16="http://schemas.microsoft.com/office/drawing/2014/main" id="{6FEB0365-87F3-76B5-2832-DE357758B8A6}"/>
              </a:ext>
            </a:extLst>
          </p:cNvPr>
          <p:cNvSpPr>
            <a:spLocks noGrp="1"/>
          </p:cNvSpPr>
          <p:nvPr>
            <p:ph idx="1"/>
          </p:nvPr>
        </p:nvSpPr>
        <p:spPr/>
        <p:txBody>
          <a:bodyPr/>
          <a:lstStyle/>
          <a:p>
            <a:r>
              <a:rPr lang="en-US" dirty="0"/>
              <a:t>We routinely talk about </a:t>
            </a:r>
            <a:r>
              <a:rPr lang="en-US" i="1" dirty="0"/>
              <a:t>systems</a:t>
            </a:r>
          </a:p>
          <a:p>
            <a:pPr lvl="1"/>
            <a:r>
              <a:rPr lang="en-US" dirty="0"/>
              <a:t>Computer system</a:t>
            </a:r>
          </a:p>
          <a:p>
            <a:pPr lvl="1"/>
            <a:r>
              <a:rPr lang="en-US" dirty="0"/>
              <a:t>Operating system</a:t>
            </a:r>
          </a:p>
          <a:p>
            <a:pPr lvl="1"/>
            <a:r>
              <a:rPr lang="en-US" dirty="0"/>
              <a:t>Security system</a:t>
            </a:r>
          </a:p>
          <a:p>
            <a:pPr lvl="1"/>
            <a:r>
              <a:rPr lang="en-US" dirty="0"/>
              <a:t>Sound  system</a:t>
            </a:r>
          </a:p>
          <a:p>
            <a:r>
              <a:rPr lang="en-US" dirty="0"/>
              <a:t>A major part of information technology is </a:t>
            </a:r>
            <a:r>
              <a:rPr lang="en-US" i="1" dirty="0"/>
              <a:t>systems integration </a:t>
            </a:r>
            <a:r>
              <a:rPr lang="en-US" dirty="0"/>
              <a:t>– making multiple systems work together.</a:t>
            </a:r>
          </a:p>
        </p:txBody>
      </p:sp>
      <p:sp>
        <p:nvSpPr>
          <p:cNvPr id="4" name="Slide Number Placeholder 3">
            <a:extLst>
              <a:ext uri="{FF2B5EF4-FFF2-40B4-BE49-F238E27FC236}">
                <a16:creationId xmlns:a16="http://schemas.microsoft.com/office/drawing/2014/main" id="{A5EAAC6A-1748-4025-033D-1EDA8D075E4C}"/>
              </a:ext>
            </a:extLst>
          </p:cNvPr>
          <p:cNvSpPr>
            <a:spLocks noGrp="1"/>
          </p:cNvSpPr>
          <p:nvPr>
            <p:ph type="sldNum" sz="quarter" idx="12"/>
          </p:nvPr>
        </p:nvSpPr>
        <p:spPr/>
        <p:txBody>
          <a:bodyPr/>
          <a:lstStyle/>
          <a:p>
            <a:fld id="{3687BEAF-6B68-46DD-A874-7A95F0DB4145}" type="slidenum">
              <a:rPr lang="en-US" smtClean="0"/>
              <a:t>43</a:t>
            </a:fld>
            <a:endParaRPr lang="en-US"/>
          </a:p>
        </p:txBody>
      </p:sp>
    </p:spTree>
    <p:custDataLst>
      <p:tags r:id="rId1"/>
    </p:custDataLst>
    <p:extLst>
      <p:ext uri="{BB962C8B-B14F-4D97-AF65-F5344CB8AC3E}">
        <p14:creationId xmlns:p14="http://schemas.microsoft.com/office/powerpoint/2010/main" val="1729870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1FE9-48CA-9FA2-3ADE-496010217F42}"/>
              </a:ext>
            </a:extLst>
          </p:cNvPr>
          <p:cNvSpPr>
            <a:spLocks noGrp="1"/>
          </p:cNvSpPr>
          <p:nvPr>
            <p:ph type="title"/>
          </p:nvPr>
        </p:nvSpPr>
        <p:spPr/>
        <p:txBody>
          <a:bodyPr/>
          <a:lstStyle/>
          <a:p>
            <a:r>
              <a:rPr lang="en-US" i="1" dirty="0"/>
              <a:t>System</a:t>
            </a:r>
            <a:r>
              <a:rPr lang="en-US" dirty="0"/>
              <a:t> Defined</a:t>
            </a:r>
          </a:p>
        </p:txBody>
      </p:sp>
      <p:sp>
        <p:nvSpPr>
          <p:cNvPr id="3" name="Content Placeholder 2">
            <a:extLst>
              <a:ext uri="{FF2B5EF4-FFF2-40B4-BE49-F238E27FC236}">
                <a16:creationId xmlns:a16="http://schemas.microsoft.com/office/drawing/2014/main" id="{20C35035-7444-9066-C44E-67E19EE24D9C}"/>
              </a:ext>
            </a:extLst>
          </p:cNvPr>
          <p:cNvSpPr>
            <a:spLocks noGrp="1"/>
          </p:cNvSpPr>
          <p:nvPr>
            <p:ph idx="1"/>
          </p:nvPr>
        </p:nvSpPr>
        <p:spPr/>
        <p:txBody>
          <a:bodyPr/>
          <a:lstStyle/>
          <a:p>
            <a:r>
              <a:rPr lang="en-US" dirty="0"/>
              <a:t>A </a:t>
            </a:r>
            <a:r>
              <a:rPr lang="en-US" i="1" dirty="0"/>
              <a:t>system</a:t>
            </a:r>
            <a:r>
              <a:rPr lang="en-US" dirty="0"/>
              <a:t> is a collection of components… </a:t>
            </a:r>
          </a:p>
          <a:p>
            <a:r>
              <a:rPr lang="en-US" dirty="0"/>
              <a:t>linked together to perform specific functions, and </a:t>
            </a:r>
          </a:p>
          <a:p>
            <a:r>
              <a:rPr lang="en-US" dirty="0"/>
              <a:t>recognizable from the outside as a unit.</a:t>
            </a:r>
          </a:p>
          <a:p>
            <a:r>
              <a:rPr lang="en-US" dirty="0"/>
              <a:t>Everything outside the system is its </a:t>
            </a:r>
            <a:r>
              <a:rPr lang="en-US" i="1" dirty="0"/>
              <a:t>environment</a:t>
            </a:r>
            <a:r>
              <a:rPr lang="en-US" dirty="0"/>
              <a:t>, and </a:t>
            </a:r>
          </a:p>
          <a:p>
            <a:r>
              <a:rPr lang="en-US" dirty="0"/>
              <a:t>systems communicate with their environments through </a:t>
            </a:r>
            <a:r>
              <a:rPr lang="en-US" i="1" dirty="0"/>
              <a:t>interfaces</a:t>
            </a:r>
            <a:r>
              <a:rPr lang="en-US" dirty="0"/>
              <a:t>.</a:t>
            </a:r>
          </a:p>
        </p:txBody>
      </p:sp>
      <p:sp>
        <p:nvSpPr>
          <p:cNvPr id="4" name="Slide Number Placeholder 3">
            <a:extLst>
              <a:ext uri="{FF2B5EF4-FFF2-40B4-BE49-F238E27FC236}">
                <a16:creationId xmlns:a16="http://schemas.microsoft.com/office/drawing/2014/main" id="{AE37A1B1-440D-860E-DC0E-ECF98D30EBC1}"/>
              </a:ext>
            </a:extLst>
          </p:cNvPr>
          <p:cNvSpPr>
            <a:spLocks noGrp="1"/>
          </p:cNvSpPr>
          <p:nvPr>
            <p:ph type="sldNum" sz="quarter" idx="12"/>
          </p:nvPr>
        </p:nvSpPr>
        <p:spPr/>
        <p:txBody>
          <a:bodyPr/>
          <a:lstStyle/>
          <a:p>
            <a:fld id="{3687BEAF-6B68-46DD-A874-7A95F0DB4145}" type="slidenum">
              <a:rPr lang="en-US" smtClean="0"/>
              <a:t>44</a:t>
            </a:fld>
            <a:endParaRPr lang="en-US"/>
          </a:p>
        </p:txBody>
      </p:sp>
    </p:spTree>
    <p:custDataLst>
      <p:tags r:id="rId1"/>
    </p:custDataLst>
    <p:extLst>
      <p:ext uri="{BB962C8B-B14F-4D97-AF65-F5344CB8AC3E}">
        <p14:creationId xmlns:p14="http://schemas.microsoft.com/office/powerpoint/2010/main" val="2665879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C589-6B0D-447C-2831-4C2B099B203A}"/>
              </a:ext>
            </a:extLst>
          </p:cNvPr>
          <p:cNvSpPr>
            <a:spLocks noGrp="1"/>
          </p:cNvSpPr>
          <p:nvPr>
            <p:ph type="title"/>
          </p:nvPr>
        </p:nvSpPr>
        <p:spPr/>
        <p:txBody>
          <a:bodyPr/>
          <a:lstStyle/>
          <a:p>
            <a:r>
              <a:rPr lang="en-US" dirty="0"/>
              <a:t>Abstract System</a:t>
            </a:r>
          </a:p>
        </p:txBody>
      </p:sp>
      <p:pic>
        <p:nvPicPr>
          <p:cNvPr id="5" name="Picture 4" descr="A cloud with four shapes inside representing components. Some of the components are connected by lines labeled link.  Two arrows from a component to the edge of the cloud are labeled interface.  The edge od ">
            <a:extLst>
              <a:ext uri="{FF2B5EF4-FFF2-40B4-BE49-F238E27FC236}">
                <a16:creationId xmlns:a16="http://schemas.microsoft.com/office/drawing/2014/main" id="{7B8617F5-6C89-DA5A-DCD7-4628D08261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9200" y="2057400"/>
            <a:ext cx="6241787" cy="3517101"/>
          </a:xfrm>
          <a:prstGeom prst="rect">
            <a:avLst/>
          </a:prstGeom>
        </p:spPr>
      </p:pic>
      <p:sp>
        <p:nvSpPr>
          <p:cNvPr id="3" name="Slide Number Placeholder 2">
            <a:extLst>
              <a:ext uri="{FF2B5EF4-FFF2-40B4-BE49-F238E27FC236}">
                <a16:creationId xmlns:a16="http://schemas.microsoft.com/office/drawing/2014/main" id="{3551C751-A4A4-E157-FA6B-04B1BE8AB797}"/>
              </a:ext>
            </a:extLst>
          </p:cNvPr>
          <p:cNvSpPr>
            <a:spLocks noGrp="1"/>
          </p:cNvSpPr>
          <p:nvPr>
            <p:ph type="sldNum" sz="quarter" idx="12"/>
          </p:nvPr>
        </p:nvSpPr>
        <p:spPr/>
        <p:txBody>
          <a:bodyPr/>
          <a:lstStyle/>
          <a:p>
            <a:fld id="{3687BEAF-6B68-46DD-A874-7A95F0DB4145}" type="slidenum">
              <a:rPr lang="en-US" smtClean="0"/>
              <a:t>45</a:t>
            </a:fld>
            <a:endParaRPr lang="en-US"/>
          </a:p>
        </p:txBody>
      </p:sp>
    </p:spTree>
    <p:extLst>
      <p:ext uri="{BB962C8B-B14F-4D97-AF65-F5344CB8AC3E}">
        <p14:creationId xmlns:p14="http://schemas.microsoft.com/office/powerpoint/2010/main" val="344218979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DB252-CD80-47A5-1632-905906D4FB4A}"/>
              </a:ext>
            </a:extLst>
          </p:cNvPr>
          <p:cNvSpPr>
            <a:spLocks noGrp="1"/>
          </p:cNvSpPr>
          <p:nvPr>
            <p:ph type="title"/>
          </p:nvPr>
        </p:nvSpPr>
        <p:spPr/>
        <p:txBody>
          <a:bodyPr>
            <a:normAutofit fontScale="90000"/>
          </a:bodyPr>
          <a:lstStyle/>
          <a:p>
            <a:r>
              <a:rPr lang="en-US" dirty="0"/>
              <a:t>Information Technology Systems</a:t>
            </a:r>
          </a:p>
        </p:txBody>
      </p:sp>
      <p:sp>
        <p:nvSpPr>
          <p:cNvPr id="4" name="Content Placeholder 3">
            <a:extLst>
              <a:ext uri="{FF2B5EF4-FFF2-40B4-BE49-F238E27FC236}">
                <a16:creationId xmlns:a16="http://schemas.microsoft.com/office/drawing/2014/main" id="{B417A670-D00D-CA82-3BA7-1286EE8EC2E6}"/>
              </a:ext>
            </a:extLst>
          </p:cNvPr>
          <p:cNvSpPr>
            <a:spLocks noGrp="1"/>
          </p:cNvSpPr>
          <p:nvPr>
            <p:ph idx="1"/>
          </p:nvPr>
        </p:nvSpPr>
        <p:spPr/>
        <p:txBody>
          <a:bodyPr>
            <a:normAutofit lnSpcReduction="10000"/>
          </a:bodyPr>
          <a:lstStyle/>
          <a:p>
            <a:pPr>
              <a:spcBef>
                <a:spcPts val="600"/>
              </a:spcBef>
            </a:pPr>
            <a:r>
              <a:rPr lang="en-US" dirty="0"/>
              <a:t>Hardware</a:t>
            </a:r>
          </a:p>
          <a:p>
            <a:pPr>
              <a:spcBef>
                <a:spcPts val="600"/>
              </a:spcBef>
            </a:pPr>
            <a:r>
              <a:rPr lang="en-US" dirty="0"/>
              <a:t>At least two layers of software</a:t>
            </a:r>
          </a:p>
          <a:p>
            <a:pPr lvl="1">
              <a:spcBef>
                <a:spcPts val="600"/>
              </a:spcBef>
            </a:pPr>
            <a:r>
              <a:rPr lang="en-US" dirty="0"/>
              <a:t>Operating system</a:t>
            </a:r>
          </a:p>
          <a:p>
            <a:pPr lvl="1">
              <a:spcBef>
                <a:spcPts val="600"/>
              </a:spcBef>
            </a:pPr>
            <a:r>
              <a:rPr lang="en-US" dirty="0"/>
              <a:t>Application software</a:t>
            </a:r>
          </a:p>
          <a:p>
            <a:pPr>
              <a:spcBef>
                <a:spcPts val="600"/>
              </a:spcBef>
            </a:pPr>
            <a:r>
              <a:rPr lang="en-US" dirty="0"/>
              <a:t>Interfaces</a:t>
            </a:r>
          </a:p>
          <a:p>
            <a:pPr lvl="1">
              <a:spcBef>
                <a:spcPts val="600"/>
              </a:spcBef>
            </a:pPr>
            <a:r>
              <a:rPr lang="en-US" dirty="0"/>
              <a:t>Keyboard and screen</a:t>
            </a:r>
          </a:p>
          <a:p>
            <a:pPr lvl="1">
              <a:spcBef>
                <a:spcPts val="600"/>
              </a:spcBef>
            </a:pPr>
            <a:r>
              <a:rPr lang="en-US" dirty="0"/>
              <a:t>Printer</a:t>
            </a:r>
          </a:p>
          <a:p>
            <a:pPr lvl="1">
              <a:spcBef>
                <a:spcPts val="600"/>
              </a:spcBef>
            </a:pPr>
            <a:r>
              <a:rPr lang="en-US" dirty="0"/>
              <a:t>Network</a:t>
            </a:r>
          </a:p>
          <a:p>
            <a:pPr lvl="1">
              <a:spcBef>
                <a:spcPts val="600"/>
              </a:spcBef>
            </a:pPr>
            <a:r>
              <a:rPr lang="en-US" dirty="0"/>
              <a:t>etc.</a:t>
            </a:r>
          </a:p>
        </p:txBody>
      </p:sp>
      <p:sp>
        <p:nvSpPr>
          <p:cNvPr id="2" name="Slide Number Placeholder 1">
            <a:extLst>
              <a:ext uri="{FF2B5EF4-FFF2-40B4-BE49-F238E27FC236}">
                <a16:creationId xmlns:a16="http://schemas.microsoft.com/office/drawing/2014/main" id="{10DF91D8-418D-F33B-CE03-CCA213061C68}"/>
              </a:ext>
            </a:extLst>
          </p:cNvPr>
          <p:cNvSpPr>
            <a:spLocks noGrp="1"/>
          </p:cNvSpPr>
          <p:nvPr>
            <p:ph type="sldNum" sz="quarter" idx="12"/>
          </p:nvPr>
        </p:nvSpPr>
        <p:spPr/>
        <p:txBody>
          <a:bodyPr/>
          <a:lstStyle/>
          <a:p>
            <a:fld id="{3687BEAF-6B68-46DD-A874-7A95F0DB4145}" type="slidenum">
              <a:rPr lang="en-US" smtClean="0"/>
              <a:t>46</a:t>
            </a:fld>
            <a:endParaRPr lang="en-US"/>
          </a:p>
        </p:txBody>
      </p:sp>
    </p:spTree>
    <p:custDataLst>
      <p:tags r:id="rId1"/>
    </p:custDataLst>
    <p:extLst>
      <p:ext uri="{BB962C8B-B14F-4D97-AF65-F5344CB8AC3E}">
        <p14:creationId xmlns:p14="http://schemas.microsoft.com/office/powerpoint/2010/main" val="78782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IT System Architectures</a:t>
            </a:r>
          </a:p>
        </p:txBody>
      </p:sp>
      <p:sp>
        <p:nvSpPr>
          <p:cNvPr id="19459" name="Content Placeholder 2"/>
          <p:cNvSpPr>
            <a:spLocks noGrp="1"/>
          </p:cNvSpPr>
          <p:nvPr>
            <p:ph idx="1"/>
          </p:nvPr>
        </p:nvSpPr>
        <p:spPr/>
        <p:txBody>
          <a:bodyPr/>
          <a:lstStyle/>
          <a:p>
            <a:pPr>
              <a:buNone/>
            </a:pPr>
            <a:r>
              <a:rPr lang="en-US" dirty="0"/>
              <a:t>Monolithic computing: Mainframe</a:t>
            </a:r>
          </a:p>
          <a:p>
            <a:pPr>
              <a:buNone/>
            </a:pPr>
            <a:r>
              <a:rPr lang="en-US" dirty="0"/>
              <a:t>Distributed processing systems:</a:t>
            </a:r>
          </a:p>
          <a:p>
            <a:pPr>
              <a:buFont typeface="Arial" pitchFamily="34" charset="0"/>
              <a:buChar char="•"/>
            </a:pPr>
            <a:r>
              <a:rPr lang="en-US" dirty="0"/>
              <a:t>Client-Server Computing</a:t>
            </a:r>
          </a:p>
          <a:p>
            <a:pPr lvl="1">
              <a:buFont typeface="Arial" pitchFamily="34" charset="0"/>
              <a:buChar char="•"/>
            </a:pPr>
            <a:r>
              <a:rPr lang="en-US" dirty="0"/>
              <a:t>2-tier architecture</a:t>
            </a:r>
          </a:p>
          <a:p>
            <a:pPr lvl="1">
              <a:buFont typeface="Arial" pitchFamily="34" charset="0"/>
              <a:buChar char="•"/>
            </a:pPr>
            <a:r>
              <a:rPr lang="en-US" dirty="0"/>
              <a:t>3-tier architecture</a:t>
            </a:r>
          </a:p>
          <a:p>
            <a:pPr lvl="1">
              <a:buFont typeface="Arial" pitchFamily="34" charset="0"/>
              <a:buChar char="•"/>
            </a:pPr>
            <a:r>
              <a:rPr lang="en-US" dirty="0"/>
              <a:t>N-tier architecture</a:t>
            </a:r>
          </a:p>
          <a:p>
            <a:pPr lvl="1">
              <a:buFont typeface="Arial" pitchFamily="34" charset="0"/>
              <a:buChar char="•"/>
            </a:pPr>
            <a:r>
              <a:rPr lang="en-US" dirty="0"/>
              <a:t>Web-based computing</a:t>
            </a:r>
          </a:p>
          <a:p>
            <a:pPr>
              <a:buFont typeface="Arial" pitchFamily="34" charset="0"/>
              <a:buChar char="•"/>
            </a:pPr>
            <a:r>
              <a:rPr lang="en-US" dirty="0"/>
              <a:t>Peer-to-peer computing</a:t>
            </a:r>
          </a:p>
        </p:txBody>
      </p:sp>
      <p:sp>
        <p:nvSpPr>
          <p:cNvPr id="19461" name="Slide Number Placeholder 4"/>
          <p:cNvSpPr>
            <a:spLocks noGrp="1"/>
          </p:cNvSpPr>
          <p:nvPr>
            <p:ph type="sldNum" sz="quarter" idx="12"/>
          </p:nvPr>
        </p:nvSpPr>
        <p:spPr>
          <a:noFill/>
        </p:spPr>
        <p:txBody>
          <a:bodyPr/>
          <a:lstStyle/>
          <a:p>
            <a:fld id="{2D2D03E8-B221-428D-B611-E3C6509F5296}" type="slidenum">
              <a:rPr lang="en-US" smtClean="0"/>
              <a:pPr/>
              <a:t>47</a:t>
            </a:fld>
            <a:endParaRPr lang="en-US" dirty="0"/>
          </a:p>
        </p:txBody>
      </p:sp>
    </p:spTree>
    <p:extLst>
      <p:ext uri="{BB962C8B-B14F-4D97-AF65-F5344CB8AC3E}">
        <p14:creationId xmlns:p14="http://schemas.microsoft.com/office/powerpoint/2010/main" val="141083249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EC8C-C2C6-0F56-6C99-49DE95CFFF1D}"/>
              </a:ext>
            </a:extLst>
          </p:cNvPr>
          <p:cNvSpPr>
            <a:spLocks noGrp="1"/>
          </p:cNvSpPr>
          <p:nvPr>
            <p:ph type="title"/>
          </p:nvPr>
        </p:nvSpPr>
        <p:spPr/>
        <p:txBody>
          <a:bodyPr/>
          <a:lstStyle/>
          <a:p>
            <a:r>
              <a:rPr lang="en-US" dirty="0"/>
              <a:t>Example: Sound System</a:t>
            </a:r>
          </a:p>
        </p:txBody>
      </p:sp>
      <p:pic>
        <p:nvPicPr>
          <p:cNvPr id="5" name="Picture 4" descr="A compact disc player with disc.">
            <a:extLst>
              <a:ext uri="{FF2B5EF4-FFF2-40B4-BE49-F238E27FC236}">
                <a16:creationId xmlns:a16="http://schemas.microsoft.com/office/drawing/2014/main" id="{0C6E68AA-4E16-6D17-0FEA-0F86213BD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 y="3275558"/>
            <a:ext cx="2057356" cy="1372642"/>
          </a:xfrm>
          <a:prstGeom prst="rect">
            <a:avLst/>
          </a:prstGeom>
        </p:spPr>
      </p:pic>
      <p:pic>
        <p:nvPicPr>
          <p:cNvPr id="7" name="Picture 6" descr="A high fidelity amplifier with tubes and transformers.">
            <a:extLst>
              <a:ext uri="{FF2B5EF4-FFF2-40B4-BE49-F238E27FC236}">
                <a16:creationId xmlns:a16="http://schemas.microsoft.com/office/drawing/2014/main" id="{1B2F63CB-50BD-F6E8-15D2-C09893BD3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276600"/>
            <a:ext cx="2438400" cy="1371600"/>
          </a:xfrm>
          <a:prstGeom prst="rect">
            <a:avLst/>
          </a:prstGeom>
        </p:spPr>
      </p:pic>
      <p:pic>
        <p:nvPicPr>
          <p:cNvPr id="9" name="Picture 8" descr="A high-fidelity speaker">
            <a:extLst>
              <a:ext uri="{FF2B5EF4-FFF2-40B4-BE49-F238E27FC236}">
                <a16:creationId xmlns:a16="http://schemas.microsoft.com/office/drawing/2014/main" id="{379255D3-2D59-EF38-2F9F-6D961202B4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8" y="3275558"/>
            <a:ext cx="2440251" cy="1372642"/>
          </a:xfrm>
          <a:prstGeom prst="rect">
            <a:avLst/>
          </a:prstGeom>
        </p:spPr>
      </p:pic>
      <p:sp>
        <p:nvSpPr>
          <p:cNvPr id="10" name="Right Brace 9">
            <a:extLst>
              <a:ext uri="{FF2B5EF4-FFF2-40B4-BE49-F238E27FC236}">
                <a16:creationId xmlns:a16="http://schemas.microsoft.com/office/drawing/2014/main" id="{419A50DF-FCD3-D973-4001-D2013FEE66E2}"/>
              </a:ext>
              <a:ext uri="{C183D7F6-B498-43B3-948B-1728B52AA6E4}">
                <adec:decorative xmlns:adec="http://schemas.microsoft.com/office/drawing/2017/decorative" val="1"/>
              </a:ext>
            </a:extLst>
          </p:cNvPr>
          <p:cNvSpPr/>
          <p:nvPr/>
        </p:nvSpPr>
        <p:spPr>
          <a:xfrm rot="16200000">
            <a:off x="4019205" y="-209205"/>
            <a:ext cx="724589" cy="5867400"/>
          </a:xfrm>
          <a:prstGeom prst="rightBrace">
            <a:avLst>
              <a:gd name="adj1" fmla="val 8333"/>
              <a:gd name="adj2" fmla="val 498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F6185CD4-6DF1-1091-B64F-373D3860ECC8}"/>
              </a:ext>
            </a:extLst>
          </p:cNvPr>
          <p:cNvSpPr txBox="1"/>
          <p:nvPr/>
        </p:nvSpPr>
        <p:spPr>
          <a:xfrm>
            <a:off x="2514599" y="1752600"/>
            <a:ext cx="3733800" cy="646331"/>
          </a:xfrm>
          <a:prstGeom prst="rect">
            <a:avLst/>
          </a:prstGeom>
          <a:noFill/>
        </p:spPr>
        <p:txBody>
          <a:bodyPr wrap="square" rtlCol="0">
            <a:spAutoFit/>
          </a:bodyPr>
          <a:lstStyle/>
          <a:p>
            <a:pPr algn="ctr"/>
            <a:r>
              <a:rPr lang="en-US" sz="3600" dirty="0"/>
              <a:t>System</a:t>
            </a:r>
          </a:p>
        </p:txBody>
      </p:sp>
      <p:sp>
        <p:nvSpPr>
          <p:cNvPr id="12" name="TextBox 11">
            <a:extLst>
              <a:ext uri="{FF2B5EF4-FFF2-40B4-BE49-F238E27FC236}">
                <a16:creationId xmlns:a16="http://schemas.microsoft.com/office/drawing/2014/main" id="{CCFB9959-C6FF-FF81-1BC0-A9B0AC1DABDC}"/>
              </a:ext>
            </a:extLst>
          </p:cNvPr>
          <p:cNvSpPr txBox="1"/>
          <p:nvPr/>
        </p:nvSpPr>
        <p:spPr>
          <a:xfrm>
            <a:off x="304800" y="4836968"/>
            <a:ext cx="2438355" cy="1077218"/>
          </a:xfrm>
          <a:prstGeom prst="rect">
            <a:avLst/>
          </a:prstGeom>
          <a:noFill/>
        </p:spPr>
        <p:txBody>
          <a:bodyPr wrap="square" rtlCol="0">
            <a:spAutoFit/>
          </a:bodyPr>
          <a:lstStyle/>
          <a:p>
            <a:pPr algn="ctr"/>
            <a:r>
              <a:rPr lang="en-US" sz="3200" dirty="0"/>
              <a:t>Interface</a:t>
            </a:r>
            <a:br>
              <a:rPr lang="en-US" sz="3200" dirty="0"/>
            </a:br>
            <a:r>
              <a:rPr lang="en-US" sz="3200" dirty="0"/>
              <a:t>(input)</a:t>
            </a:r>
          </a:p>
        </p:txBody>
      </p:sp>
      <p:sp>
        <p:nvSpPr>
          <p:cNvPr id="13" name="TextBox 12">
            <a:extLst>
              <a:ext uri="{FF2B5EF4-FFF2-40B4-BE49-F238E27FC236}">
                <a16:creationId xmlns:a16="http://schemas.microsoft.com/office/drawing/2014/main" id="{88F1135C-4A6D-D9DA-427A-F0C91D24B647}"/>
              </a:ext>
            </a:extLst>
          </p:cNvPr>
          <p:cNvSpPr txBox="1"/>
          <p:nvPr/>
        </p:nvSpPr>
        <p:spPr>
          <a:xfrm>
            <a:off x="6019798" y="4857599"/>
            <a:ext cx="2438355" cy="1077218"/>
          </a:xfrm>
          <a:prstGeom prst="rect">
            <a:avLst/>
          </a:prstGeom>
          <a:noFill/>
        </p:spPr>
        <p:txBody>
          <a:bodyPr wrap="square" rtlCol="0">
            <a:spAutoFit/>
          </a:bodyPr>
          <a:lstStyle/>
          <a:p>
            <a:pPr algn="ctr"/>
            <a:r>
              <a:rPr lang="en-US" sz="3200" dirty="0"/>
              <a:t>Interface</a:t>
            </a:r>
            <a:br>
              <a:rPr lang="en-US" sz="3200" dirty="0"/>
            </a:br>
            <a:r>
              <a:rPr lang="en-US" sz="3200" dirty="0"/>
              <a:t>(output)</a:t>
            </a:r>
          </a:p>
        </p:txBody>
      </p:sp>
      <p:sp>
        <p:nvSpPr>
          <p:cNvPr id="3" name="Slide Number Placeholder 2">
            <a:extLst>
              <a:ext uri="{FF2B5EF4-FFF2-40B4-BE49-F238E27FC236}">
                <a16:creationId xmlns:a16="http://schemas.microsoft.com/office/drawing/2014/main" id="{14774C77-CABE-E938-D52A-1FEC61793BD3}"/>
              </a:ext>
            </a:extLst>
          </p:cNvPr>
          <p:cNvSpPr>
            <a:spLocks noGrp="1"/>
          </p:cNvSpPr>
          <p:nvPr>
            <p:ph type="sldNum" sz="quarter" idx="12"/>
          </p:nvPr>
        </p:nvSpPr>
        <p:spPr/>
        <p:txBody>
          <a:bodyPr/>
          <a:lstStyle/>
          <a:p>
            <a:fld id="{3687BEAF-6B68-46DD-A874-7A95F0DB4145}" type="slidenum">
              <a:rPr lang="en-US" smtClean="0"/>
              <a:t>48</a:t>
            </a:fld>
            <a:endParaRPr lang="en-US"/>
          </a:p>
        </p:txBody>
      </p:sp>
    </p:spTree>
    <p:extLst>
      <p:ext uri="{BB962C8B-B14F-4D97-AF65-F5344CB8AC3E}">
        <p14:creationId xmlns:p14="http://schemas.microsoft.com/office/powerpoint/2010/main" val="346876809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405E-DE1B-8CCC-A084-E5FA4E843242}"/>
              </a:ext>
            </a:extLst>
          </p:cNvPr>
          <p:cNvSpPr>
            <a:spLocks noGrp="1"/>
          </p:cNvSpPr>
          <p:nvPr>
            <p:ph type="title"/>
          </p:nvPr>
        </p:nvSpPr>
        <p:spPr/>
        <p:txBody>
          <a:bodyPr>
            <a:normAutofit/>
          </a:bodyPr>
          <a:lstStyle/>
          <a:p>
            <a:r>
              <a:rPr lang="en-US" dirty="0"/>
              <a:t>Monolithic Architecture</a:t>
            </a:r>
          </a:p>
        </p:txBody>
      </p:sp>
      <p:sp>
        <p:nvSpPr>
          <p:cNvPr id="3" name="Content Placeholder 2">
            <a:extLst>
              <a:ext uri="{FF2B5EF4-FFF2-40B4-BE49-F238E27FC236}">
                <a16:creationId xmlns:a16="http://schemas.microsoft.com/office/drawing/2014/main" id="{95568A8A-E441-5FE6-A81B-1127ADFE5CF5}"/>
              </a:ext>
            </a:extLst>
          </p:cNvPr>
          <p:cNvSpPr>
            <a:spLocks noGrp="1"/>
          </p:cNvSpPr>
          <p:nvPr>
            <p:ph idx="1"/>
          </p:nvPr>
        </p:nvSpPr>
        <p:spPr/>
        <p:txBody>
          <a:bodyPr/>
          <a:lstStyle/>
          <a:p>
            <a:pPr marL="0" indent="0">
              <a:buNone/>
            </a:pPr>
            <a:r>
              <a:rPr lang="en-US" dirty="0"/>
              <a:t>Everything happens within a single system.</a:t>
            </a:r>
          </a:p>
        </p:txBody>
      </p:sp>
      <p:sp>
        <p:nvSpPr>
          <p:cNvPr id="5" name="Slide Number Placeholder 4">
            <a:extLst>
              <a:ext uri="{FF2B5EF4-FFF2-40B4-BE49-F238E27FC236}">
                <a16:creationId xmlns:a16="http://schemas.microsoft.com/office/drawing/2014/main" id="{4D95AA2E-32B0-C697-5EE3-FBB6EEC74551}"/>
              </a:ext>
            </a:extLst>
          </p:cNvPr>
          <p:cNvSpPr>
            <a:spLocks noGrp="1"/>
          </p:cNvSpPr>
          <p:nvPr>
            <p:ph type="sldNum" sz="quarter" idx="12"/>
          </p:nvPr>
        </p:nvSpPr>
        <p:spPr/>
        <p:txBody>
          <a:bodyPr/>
          <a:lstStyle/>
          <a:p>
            <a:fld id="{3687BEAF-6B68-46DD-A874-7A95F0DB4145}" type="slidenum">
              <a:rPr lang="en-US" smtClean="0"/>
              <a:t>49</a:t>
            </a:fld>
            <a:endParaRPr lang="en-US"/>
          </a:p>
        </p:txBody>
      </p:sp>
      <p:pic>
        <p:nvPicPr>
          <p:cNvPr id="6" name="Picture 5" descr="A picture of a modern laptop computer.">
            <a:extLst>
              <a:ext uri="{FF2B5EF4-FFF2-40B4-BE49-F238E27FC236}">
                <a16:creationId xmlns:a16="http://schemas.microsoft.com/office/drawing/2014/main" id="{B8538569-5195-5845-2F50-10503E6EBBEB}"/>
              </a:ext>
            </a:extLst>
          </p:cNvPr>
          <p:cNvPicPr>
            <a:picLocks noChangeAspect="1"/>
          </p:cNvPicPr>
          <p:nvPr/>
        </p:nvPicPr>
        <p:blipFill>
          <a:blip r:embed="rId4"/>
          <a:stretch>
            <a:fillRect/>
          </a:stretch>
        </p:blipFill>
        <p:spPr>
          <a:xfrm>
            <a:off x="4937449" y="3430555"/>
            <a:ext cx="4128264" cy="2750660"/>
          </a:xfrm>
          <a:prstGeom prst="rect">
            <a:avLst/>
          </a:prstGeom>
        </p:spPr>
      </p:pic>
      <p:pic>
        <p:nvPicPr>
          <p:cNvPr id="4" name="Picture 3" descr="A room-filling mainframe computer with two people operating the system console in the foreground and a row of magnetic tape drives in the background.">
            <a:extLst>
              <a:ext uri="{FF2B5EF4-FFF2-40B4-BE49-F238E27FC236}">
                <a16:creationId xmlns:a16="http://schemas.microsoft.com/office/drawing/2014/main" id="{D6A436CF-95CA-0347-54C4-8ADE6F81C017}"/>
              </a:ext>
            </a:extLst>
          </p:cNvPr>
          <p:cNvPicPr>
            <a:picLocks noChangeAspect="1"/>
          </p:cNvPicPr>
          <p:nvPr/>
        </p:nvPicPr>
        <p:blipFill>
          <a:blip r:embed="rId5"/>
          <a:stretch>
            <a:fillRect/>
          </a:stretch>
        </p:blipFill>
        <p:spPr>
          <a:xfrm>
            <a:off x="275642" y="2240976"/>
            <a:ext cx="4515239" cy="2549979"/>
          </a:xfrm>
          <a:prstGeom prst="rect">
            <a:avLst/>
          </a:prstGeom>
        </p:spPr>
      </p:pic>
    </p:spTree>
    <p:custDataLst>
      <p:tags r:id="rId1"/>
    </p:custDataLst>
    <p:extLst>
      <p:ext uri="{BB962C8B-B14F-4D97-AF65-F5344CB8AC3E}">
        <p14:creationId xmlns:p14="http://schemas.microsoft.com/office/powerpoint/2010/main" val="2027477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Computer Systems</a:t>
            </a:r>
          </a:p>
        </p:txBody>
      </p:sp>
      <p:sp>
        <p:nvSpPr>
          <p:cNvPr id="2" name="Content Placeholder 1"/>
          <p:cNvSpPr>
            <a:spLocks noGrp="1"/>
          </p:cNvSpPr>
          <p:nvPr>
            <p:ph idx="1"/>
          </p:nvPr>
        </p:nvSpPr>
        <p:spPr/>
        <p:txBody>
          <a:bodyPr/>
          <a:lstStyle/>
          <a:p>
            <a:pPr marL="0" indent="0">
              <a:buNone/>
            </a:pPr>
            <a:r>
              <a:rPr lang="en-US" dirty="0"/>
              <a:t>All computer systems, no matter how complex, consists of the following:</a:t>
            </a:r>
          </a:p>
          <a:p>
            <a:r>
              <a:rPr lang="en-US" dirty="0"/>
              <a:t>At least one CPU </a:t>
            </a:r>
          </a:p>
          <a:p>
            <a:r>
              <a:rPr lang="en-US" dirty="0"/>
              <a:t>Memory to hold programs and data</a:t>
            </a:r>
          </a:p>
          <a:p>
            <a:r>
              <a:rPr lang="en-US" dirty="0"/>
              <a:t>I/O devices, including communications</a:t>
            </a:r>
          </a:p>
          <a:p>
            <a:r>
              <a:rPr lang="en-US" dirty="0"/>
              <a:t>Long-term storage</a:t>
            </a:r>
          </a:p>
        </p:txBody>
      </p:sp>
      <p:sp>
        <p:nvSpPr>
          <p:cNvPr id="5" name="Slide Number Placeholder 4"/>
          <p:cNvSpPr>
            <a:spLocks noGrp="1"/>
          </p:cNvSpPr>
          <p:nvPr>
            <p:ph type="sldNum" sz="quarter" idx="12"/>
          </p:nvPr>
        </p:nvSpPr>
        <p:spPr/>
        <p:txBody>
          <a:bodyPr/>
          <a:lstStyle/>
          <a:p>
            <a:pPr>
              <a:defRPr/>
            </a:pPr>
            <a:fld id="{9F4932D4-9411-4AA1-8B67-8B1990DEEA43}"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113260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B443-B518-59AD-547D-6799F3B6DE41}"/>
              </a:ext>
            </a:extLst>
          </p:cNvPr>
          <p:cNvSpPr>
            <a:spLocks noGrp="1"/>
          </p:cNvSpPr>
          <p:nvPr>
            <p:ph type="title"/>
          </p:nvPr>
        </p:nvSpPr>
        <p:spPr/>
        <p:txBody>
          <a:bodyPr/>
          <a:lstStyle/>
          <a:p>
            <a:r>
              <a:rPr lang="en-US" dirty="0"/>
              <a:t>Client-Server Architecture</a:t>
            </a:r>
          </a:p>
        </p:txBody>
      </p:sp>
      <p:sp>
        <p:nvSpPr>
          <p:cNvPr id="17" name="Content Placeholder 16">
            <a:extLst>
              <a:ext uri="{FF2B5EF4-FFF2-40B4-BE49-F238E27FC236}">
                <a16:creationId xmlns:a16="http://schemas.microsoft.com/office/drawing/2014/main" id="{EEEBAE4B-6A42-F0BF-7809-C127F78E97B0}"/>
              </a:ext>
            </a:extLst>
          </p:cNvPr>
          <p:cNvSpPr>
            <a:spLocks noGrp="1"/>
          </p:cNvSpPr>
          <p:nvPr>
            <p:ph idx="1"/>
          </p:nvPr>
        </p:nvSpPr>
        <p:spPr/>
        <p:txBody>
          <a:bodyPr/>
          <a:lstStyle/>
          <a:p>
            <a:r>
              <a:rPr lang="en-US" dirty="0"/>
              <a:t>In a client-server architecture, a client device is the consumer of a service provided by another device.</a:t>
            </a:r>
          </a:p>
          <a:p>
            <a:r>
              <a:rPr lang="en-US" dirty="0"/>
              <a:t>The World Wide Web is an example of a client-server architecture.</a:t>
            </a:r>
          </a:p>
        </p:txBody>
      </p:sp>
      <p:pic>
        <p:nvPicPr>
          <p:cNvPr id="18" name="Content Placeholder 14" descr="A laptop showing a web browser screen on the left is connected by a lightning bolt representing communication with a computer server on the right.">
            <a:extLst>
              <a:ext uri="{FF2B5EF4-FFF2-40B4-BE49-F238E27FC236}">
                <a16:creationId xmlns:a16="http://schemas.microsoft.com/office/drawing/2014/main" id="{CEA56868-0C1B-6DE8-4528-45795E9D1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62400"/>
            <a:ext cx="8229600" cy="2251962"/>
          </a:xfrm>
          <a:prstGeom prst="rect">
            <a:avLst/>
          </a:prstGeom>
        </p:spPr>
      </p:pic>
      <p:sp>
        <p:nvSpPr>
          <p:cNvPr id="3" name="Slide Number Placeholder 2">
            <a:extLst>
              <a:ext uri="{FF2B5EF4-FFF2-40B4-BE49-F238E27FC236}">
                <a16:creationId xmlns:a16="http://schemas.microsoft.com/office/drawing/2014/main" id="{F75A531C-D23D-1A21-9048-4E9495B0E49D}"/>
              </a:ext>
            </a:extLst>
          </p:cNvPr>
          <p:cNvSpPr>
            <a:spLocks noGrp="1"/>
          </p:cNvSpPr>
          <p:nvPr>
            <p:ph type="sldNum" sz="quarter" idx="12"/>
          </p:nvPr>
        </p:nvSpPr>
        <p:spPr/>
        <p:txBody>
          <a:bodyPr/>
          <a:lstStyle/>
          <a:p>
            <a:fld id="{3687BEAF-6B68-46DD-A874-7A95F0DB4145}" type="slidenum">
              <a:rPr lang="en-US" smtClean="0"/>
              <a:t>50</a:t>
            </a:fld>
            <a:endParaRPr lang="en-US"/>
          </a:p>
        </p:txBody>
      </p:sp>
    </p:spTree>
    <p:extLst>
      <p:ext uri="{BB962C8B-B14F-4D97-AF65-F5344CB8AC3E}">
        <p14:creationId xmlns:p14="http://schemas.microsoft.com/office/powerpoint/2010/main" val="245370821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Web-Based Computing</a:t>
            </a:r>
          </a:p>
        </p:txBody>
      </p:sp>
      <p:sp>
        <p:nvSpPr>
          <p:cNvPr id="3" name="Content Placeholder 2"/>
          <p:cNvSpPr>
            <a:spLocks noGrp="1"/>
          </p:cNvSpPr>
          <p:nvPr>
            <p:ph idx="1"/>
          </p:nvPr>
        </p:nvSpPr>
        <p:spPr/>
        <p:txBody>
          <a:bodyPr>
            <a:normAutofit fontScale="92500"/>
          </a:bodyPr>
          <a:lstStyle/>
          <a:p>
            <a:pPr>
              <a:spcBef>
                <a:spcPts val="300"/>
              </a:spcBef>
            </a:pPr>
            <a:r>
              <a:rPr lang="en-US" dirty="0"/>
              <a:t>Something of a misnomer, really.</a:t>
            </a:r>
          </a:p>
          <a:p>
            <a:pPr>
              <a:spcBef>
                <a:spcPts val="300"/>
              </a:spcBef>
            </a:pPr>
            <a:r>
              <a:rPr lang="en-US" dirty="0"/>
              <a:t>What is actually meant is a web </a:t>
            </a:r>
            <a:r>
              <a:rPr lang="en-US" i="1" dirty="0"/>
              <a:t>interface </a:t>
            </a:r>
            <a:r>
              <a:rPr lang="en-US" dirty="0"/>
              <a:t>to some computing platform.</a:t>
            </a:r>
          </a:p>
          <a:p>
            <a:pPr>
              <a:spcBef>
                <a:spcPts val="300"/>
              </a:spcBef>
            </a:pPr>
            <a:r>
              <a:rPr lang="en-US" dirty="0"/>
              <a:t>Examples:</a:t>
            </a:r>
          </a:p>
          <a:p>
            <a:pPr lvl="1"/>
            <a:r>
              <a:rPr lang="en-US" sz="2600" dirty="0"/>
              <a:t>Banner:  A hideously complex database-driven system with a (relatively) simple web interface for certain tasks.</a:t>
            </a:r>
          </a:p>
          <a:p>
            <a:pPr lvl="1"/>
            <a:r>
              <a:rPr lang="en-US" sz="2600" dirty="0"/>
              <a:t>Home routers and other “appliances:” A web interface eliminates the need for command-line configuration.  (There are several lightweight web server programs.)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51</a:t>
            </a:fld>
            <a:endParaRPr lang="en-US" dirty="0"/>
          </a:p>
        </p:txBody>
      </p:sp>
    </p:spTree>
    <p:extLst>
      <p:ext uri="{BB962C8B-B14F-4D97-AF65-F5344CB8AC3E}">
        <p14:creationId xmlns:p14="http://schemas.microsoft.com/office/powerpoint/2010/main" val="3526208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Intranets</a:t>
            </a:r>
          </a:p>
        </p:txBody>
      </p:sp>
      <p:sp>
        <p:nvSpPr>
          <p:cNvPr id="3" name="Content Placeholder 2"/>
          <p:cNvSpPr>
            <a:spLocks noGrp="1"/>
          </p:cNvSpPr>
          <p:nvPr>
            <p:ph idx="1"/>
          </p:nvPr>
        </p:nvSpPr>
        <p:spPr/>
        <p:txBody>
          <a:bodyPr/>
          <a:lstStyle/>
          <a:p>
            <a:r>
              <a:rPr lang="en-US" dirty="0"/>
              <a:t>Web services accessible only to a cohesive class of people, </a:t>
            </a:r>
            <a:r>
              <a:rPr lang="en-US" i="1" dirty="0"/>
              <a:t>e.g.</a:t>
            </a:r>
            <a:r>
              <a:rPr lang="en-US" dirty="0"/>
              <a:t> employees.</a:t>
            </a:r>
          </a:p>
          <a:p>
            <a:r>
              <a:rPr lang="en-US" dirty="0"/>
              <a:t>Often implemented as a web server on an internal corporate network, and so not generally accessible from outside.</a:t>
            </a:r>
          </a:p>
          <a:p>
            <a:r>
              <a:rPr lang="en-US" dirty="0"/>
              <a:t>Outside access could be provided through VPN or login.</a:t>
            </a:r>
          </a:p>
          <a:p>
            <a:r>
              <a:rPr lang="en-US" dirty="0"/>
              <a:t>Paid web sites are not “intranets.”</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52</a:t>
            </a:fld>
            <a:endParaRPr lang="en-US" dirty="0"/>
          </a:p>
        </p:txBody>
      </p:sp>
    </p:spTree>
    <p:extLst>
      <p:ext uri="{BB962C8B-B14F-4D97-AF65-F5344CB8AC3E}">
        <p14:creationId xmlns:p14="http://schemas.microsoft.com/office/powerpoint/2010/main" val="2355608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7982-793E-6ABD-B813-C239791A001A}"/>
              </a:ext>
            </a:extLst>
          </p:cNvPr>
          <p:cNvSpPr>
            <a:spLocks noGrp="1"/>
          </p:cNvSpPr>
          <p:nvPr>
            <p:ph type="title"/>
          </p:nvPr>
        </p:nvSpPr>
        <p:spPr/>
        <p:txBody>
          <a:bodyPr/>
          <a:lstStyle/>
          <a:p>
            <a:r>
              <a:rPr lang="en-US" dirty="0"/>
              <a:t>Multi-tier Architecture</a:t>
            </a:r>
          </a:p>
        </p:txBody>
      </p:sp>
      <p:sp>
        <p:nvSpPr>
          <p:cNvPr id="3" name="Content Placeholder 2">
            <a:extLst>
              <a:ext uri="{FF2B5EF4-FFF2-40B4-BE49-F238E27FC236}">
                <a16:creationId xmlns:a16="http://schemas.microsoft.com/office/drawing/2014/main" id="{86F41AB6-5E3D-D47C-3BA7-6DBAAA7C0ABD}"/>
              </a:ext>
            </a:extLst>
          </p:cNvPr>
          <p:cNvSpPr>
            <a:spLocks noGrp="1"/>
          </p:cNvSpPr>
          <p:nvPr>
            <p:ph idx="1"/>
          </p:nvPr>
        </p:nvSpPr>
        <p:spPr/>
        <p:txBody>
          <a:bodyPr/>
          <a:lstStyle/>
          <a:p>
            <a:r>
              <a:rPr lang="en-US" dirty="0"/>
              <a:t>In a multi-tier architecture , there is one consumer but two or more layers of servers.</a:t>
            </a:r>
          </a:p>
          <a:p>
            <a:r>
              <a:rPr lang="en-US" dirty="0"/>
              <a:t>Example</a:t>
            </a:r>
            <a:r>
              <a:rPr lang="en-US"/>
              <a:t>: Web </a:t>
            </a:r>
            <a:r>
              <a:rPr lang="en-US" dirty="0"/>
              <a:t>mail.</a:t>
            </a:r>
          </a:p>
        </p:txBody>
      </p:sp>
      <p:pic>
        <p:nvPicPr>
          <p:cNvPr id="7" name="Picture 6" descr="A laptop showing email on the left connects to a web server in the center, which communicates with a mail server on the right.">
            <a:extLst>
              <a:ext uri="{FF2B5EF4-FFF2-40B4-BE49-F238E27FC236}">
                <a16:creationId xmlns:a16="http://schemas.microsoft.com/office/drawing/2014/main" id="{05F3494E-4034-3279-349C-C3427D28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042486"/>
            <a:ext cx="8534400" cy="2430627"/>
          </a:xfrm>
          <a:prstGeom prst="rect">
            <a:avLst/>
          </a:prstGeom>
        </p:spPr>
      </p:pic>
      <p:sp>
        <p:nvSpPr>
          <p:cNvPr id="8" name="TextBox 7">
            <a:extLst>
              <a:ext uri="{FF2B5EF4-FFF2-40B4-BE49-F238E27FC236}">
                <a16:creationId xmlns:a16="http://schemas.microsoft.com/office/drawing/2014/main" id="{F59E8B31-CBF8-A0DF-F405-39E6BFCE9729}"/>
              </a:ext>
            </a:extLst>
          </p:cNvPr>
          <p:cNvSpPr txBox="1"/>
          <p:nvPr/>
        </p:nvSpPr>
        <p:spPr>
          <a:xfrm>
            <a:off x="457200" y="3429000"/>
            <a:ext cx="2438355" cy="584775"/>
          </a:xfrm>
          <a:prstGeom prst="rect">
            <a:avLst/>
          </a:prstGeom>
          <a:noFill/>
        </p:spPr>
        <p:txBody>
          <a:bodyPr wrap="square" rtlCol="0">
            <a:spAutoFit/>
          </a:bodyPr>
          <a:lstStyle/>
          <a:p>
            <a:pPr algn="ctr"/>
            <a:r>
              <a:rPr lang="en-US" sz="3200" dirty="0"/>
              <a:t>Client</a:t>
            </a:r>
          </a:p>
        </p:txBody>
      </p:sp>
      <p:sp>
        <p:nvSpPr>
          <p:cNvPr id="9" name="TextBox 8">
            <a:extLst>
              <a:ext uri="{FF2B5EF4-FFF2-40B4-BE49-F238E27FC236}">
                <a16:creationId xmlns:a16="http://schemas.microsoft.com/office/drawing/2014/main" id="{B1CED824-3278-4074-6630-F558252818CC}"/>
              </a:ext>
            </a:extLst>
          </p:cNvPr>
          <p:cNvSpPr txBox="1"/>
          <p:nvPr/>
        </p:nvSpPr>
        <p:spPr>
          <a:xfrm>
            <a:off x="3581400" y="3428999"/>
            <a:ext cx="2438355" cy="584775"/>
          </a:xfrm>
          <a:prstGeom prst="rect">
            <a:avLst/>
          </a:prstGeom>
          <a:noFill/>
        </p:spPr>
        <p:txBody>
          <a:bodyPr wrap="square" rtlCol="0">
            <a:spAutoFit/>
          </a:bodyPr>
          <a:lstStyle/>
          <a:p>
            <a:pPr algn="ctr"/>
            <a:r>
              <a:rPr lang="en-US" sz="3200" dirty="0"/>
              <a:t>Web Server</a:t>
            </a:r>
          </a:p>
        </p:txBody>
      </p:sp>
      <p:sp>
        <p:nvSpPr>
          <p:cNvPr id="10" name="TextBox 9">
            <a:extLst>
              <a:ext uri="{FF2B5EF4-FFF2-40B4-BE49-F238E27FC236}">
                <a16:creationId xmlns:a16="http://schemas.microsoft.com/office/drawing/2014/main" id="{65055D0C-7DFE-6E9E-8C60-A5C7AF622482}"/>
              </a:ext>
            </a:extLst>
          </p:cNvPr>
          <p:cNvSpPr txBox="1"/>
          <p:nvPr/>
        </p:nvSpPr>
        <p:spPr>
          <a:xfrm>
            <a:off x="6358201" y="3428998"/>
            <a:ext cx="2438355" cy="584775"/>
          </a:xfrm>
          <a:prstGeom prst="rect">
            <a:avLst/>
          </a:prstGeom>
          <a:noFill/>
        </p:spPr>
        <p:txBody>
          <a:bodyPr wrap="square" rtlCol="0">
            <a:spAutoFit/>
          </a:bodyPr>
          <a:lstStyle/>
          <a:p>
            <a:pPr algn="ctr"/>
            <a:r>
              <a:rPr lang="en-US" sz="3200" dirty="0"/>
              <a:t>Mail Server</a:t>
            </a:r>
          </a:p>
        </p:txBody>
      </p:sp>
      <p:sp>
        <p:nvSpPr>
          <p:cNvPr id="4" name="Slide Number Placeholder 3">
            <a:extLst>
              <a:ext uri="{FF2B5EF4-FFF2-40B4-BE49-F238E27FC236}">
                <a16:creationId xmlns:a16="http://schemas.microsoft.com/office/drawing/2014/main" id="{660B3295-C033-B794-8577-770A0C367677}"/>
              </a:ext>
            </a:extLst>
          </p:cNvPr>
          <p:cNvSpPr>
            <a:spLocks noGrp="1"/>
          </p:cNvSpPr>
          <p:nvPr>
            <p:ph type="sldNum" sz="quarter" idx="12"/>
          </p:nvPr>
        </p:nvSpPr>
        <p:spPr/>
        <p:txBody>
          <a:bodyPr/>
          <a:lstStyle/>
          <a:p>
            <a:fld id="{3687BEAF-6B68-46DD-A874-7A95F0DB4145}" type="slidenum">
              <a:rPr lang="en-US" smtClean="0"/>
              <a:t>53</a:t>
            </a:fld>
            <a:endParaRPr lang="en-US"/>
          </a:p>
        </p:txBody>
      </p:sp>
    </p:spTree>
    <p:extLst>
      <p:ext uri="{BB962C8B-B14F-4D97-AF65-F5344CB8AC3E}">
        <p14:creationId xmlns:p14="http://schemas.microsoft.com/office/powerpoint/2010/main" val="6406134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Cloud Computing</a:t>
            </a:r>
          </a:p>
        </p:txBody>
      </p:sp>
      <p:sp>
        <p:nvSpPr>
          <p:cNvPr id="3" name="Content Placeholder 2"/>
          <p:cNvSpPr>
            <a:spLocks noGrp="1"/>
          </p:cNvSpPr>
          <p:nvPr>
            <p:ph idx="1"/>
          </p:nvPr>
        </p:nvSpPr>
        <p:spPr/>
        <p:txBody>
          <a:bodyPr>
            <a:normAutofit fontScale="92500" lnSpcReduction="10000"/>
          </a:bodyPr>
          <a:lstStyle/>
          <a:p>
            <a:r>
              <a:rPr lang="en-US" dirty="0"/>
              <a:t>Concept: computing resources are available on demand, similar to the electric grid or a municipal water system.  (And formerly called “grid computing.”)</a:t>
            </a:r>
          </a:p>
          <a:p>
            <a:r>
              <a:rPr lang="en-US" dirty="0"/>
              <a:t>The “cloud” in drawings and descriptions is an abstraction.</a:t>
            </a:r>
          </a:p>
          <a:p>
            <a:r>
              <a:rPr lang="en-US" dirty="0"/>
              <a:t>“as a service”</a:t>
            </a:r>
          </a:p>
          <a:p>
            <a:pPr lvl="1"/>
            <a:r>
              <a:rPr lang="en-US" dirty="0"/>
              <a:t>Software as a service (SaaS)</a:t>
            </a:r>
          </a:p>
          <a:p>
            <a:pPr lvl="1"/>
            <a:r>
              <a:rPr lang="en-US" dirty="0"/>
              <a:t>Platform as a service (</a:t>
            </a:r>
            <a:r>
              <a:rPr lang="en-US" dirty="0" err="1"/>
              <a:t>PaaS</a:t>
            </a:r>
            <a:r>
              <a:rPr lang="en-US" dirty="0"/>
              <a:t>)</a:t>
            </a:r>
          </a:p>
          <a:p>
            <a:pPr lvl="1"/>
            <a:r>
              <a:rPr lang="en-US" dirty="0"/>
              <a:t>Infrastructure as a service (</a:t>
            </a:r>
            <a:r>
              <a:rPr lang="en-US" dirty="0" err="1"/>
              <a:t>IaaS</a:t>
            </a:r>
            <a:r>
              <a:rPr lang="en-US" dirty="0"/>
              <a:t>)</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54</a:t>
            </a:fld>
            <a:endParaRPr lang="en-US" dirty="0"/>
          </a:p>
        </p:txBody>
      </p:sp>
    </p:spTree>
    <p:extLst>
      <p:ext uri="{BB962C8B-B14F-4D97-AF65-F5344CB8AC3E}">
        <p14:creationId xmlns:p14="http://schemas.microsoft.com/office/powerpoint/2010/main" val="4278792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There is no Cloud</a:t>
            </a:r>
          </a:p>
        </p:txBody>
      </p:sp>
      <p:sp>
        <p:nvSpPr>
          <p:cNvPr id="3" name="Content Placeholder 2"/>
          <p:cNvSpPr>
            <a:spLocks noGrp="1"/>
          </p:cNvSpPr>
          <p:nvPr>
            <p:ph idx="1"/>
          </p:nvPr>
        </p:nvSpPr>
        <p:spPr/>
        <p:txBody>
          <a:bodyPr/>
          <a:lstStyle/>
          <a:p>
            <a:pPr marL="0" indent="0">
              <a:buNone/>
            </a:pPr>
            <a:r>
              <a:rPr lang="en-US" i="1" dirty="0"/>
              <a:t>“There is no cloud; there’s only a bunch of disks you don’t own operated by a bunch of people you don’t know.”</a:t>
            </a:r>
          </a:p>
          <a:p>
            <a:pPr marL="0" indent="0">
              <a:buNone/>
            </a:pPr>
            <a:r>
              <a:rPr lang="en-US" sz="2400" i="1" dirty="0"/>
              <a:t>                           – NinjaNerd56 </a:t>
            </a:r>
            <a:r>
              <a:rPr lang="en-US" sz="2400" dirty="0"/>
              <a:t>on</a:t>
            </a:r>
            <a:r>
              <a:rPr lang="en-US" sz="2400" i="1" dirty="0"/>
              <a:t> </a:t>
            </a:r>
            <a:r>
              <a:rPr lang="en-US" sz="2400" i="1" dirty="0" err="1"/>
              <a:t>Ars</a:t>
            </a:r>
            <a:r>
              <a:rPr lang="en-US" sz="2400" i="1" dirty="0"/>
              <a:t> </a:t>
            </a:r>
            <a:r>
              <a:rPr lang="en-US" sz="2400" i="1" dirty="0" err="1"/>
              <a:t>Technica</a:t>
            </a:r>
            <a:r>
              <a:rPr lang="en-US" sz="2400" i="1" dirty="0"/>
              <a:t>.</a:t>
            </a:r>
            <a:endParaRPr lang="en-US" sz="2400" dirty="0"/>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55</a:t>
            </a:fld>
            <a:endParaRPr lang="en-US" dirty="0"/>
          </a:p>
        </p:txBody>
      </p:sp>
    </p:spTree>
    <p:extLst>
      <p:ext uri="{BB962C8B-B14F-4D97-AF65-F5344CB8AC3E}">
        <p14:creationId xmlns:p14="http://schemas.microsoft.com/office/powerpoint/2010/main" val="2138932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92CB-1F4A-7357-F03A-2740F9498A2D}"/>
              </a:ext>
            </a:extLst>
          </p:cNvPr>
          <p:cNvSpPr>
            <a:spLocks noGrp="1"/>
          </p:cNvSpPr>
          <p:nvPr>
            <p:ph type="title"/>
          </p:nvPr>
        </p:nvSpPr>
        <p:spPr/>
        <p:txBody>
          <a:bodyPr/>
          <a:lstStyle/>
          <a:p>
            <a:r>
              <a:rPr lang="en-US" dirty="0"/>
              <a:t>“Information Technology”</a:t>
            </a:r>
          </a:p>
        </p:txBody>
      </p:sp>
      <p:sp>
        <p:nvSpPr>
          <p:cNvPr id="3" name="Content Placeholder 2">
            <a:extLst>
              <a:ext uri="{FF2B5EF4-FFF2-40B4-BE49-F238E27FC236}">
                <a16:creationId xmlns:a16="http://schemas.microsoft.com/office/drawing/2014/main" id="{EB9B561D-9BB7-3DCF-593F-2CE45B6F4ADA}"/>
              </a:ext>
            </a:extLst>
          </p:cNvPr>
          <p:cNvSpPr>
            <a:spLocks noGrp="1"/>
          </p:cNvSpPr>
          <p:nvPr>
            <p:ph idx="1"/>
          </p:nvPr>
        </p:nvSpPr>
        <p:spPr/>
        <p:txBody>
          <a:bodyPr/>
          <a:lstStyle/>
          <a:p>
            <a:r>
              <a:rPr lang="en-US" dirty="0"/>
              <a:t>Term first used in the </a:t>
            </a:r>
            <a:r>
              <a:rPr lang="en-US" i="1" dirty="0"/>
              <a:t>Harvard Business Review</a:t>
            </a:r>
            <a:r>
              <a:rPr lang="en-US" dirty="0"/>
              <a:t> in 1958.</a:t>
            </a:r>
          </a:p>
          <a:p>
            <a:r>
              <a:rPr lang="en-US" dirty="0"/>
              <a:t>The </a:t>
            </a:r>
            <a:r>
              <a:rPr lang="en-US" i="1" dirty="0"/>
              <a:t>practice</a:t>
            </a:r>
            <a:r>
              <a:rPr lang="en-US" dirty="0"/>
              <a:t> of information technology: the integration, operation, and maintenance of computing hardware, software, </a:t>
            </a:r>
            <a:r>
              <a:rPr lang="en-US" dirty="0" err="1"/>
              <a:t>communi</a:t>
            </a:r>
            <a:r>
              <a:rPr lang="en-US" dirty="0"/>
              <a:t>-cation facilities, services, and infrastructure to receive, transform, store, and retrieve information of all types in an efficient, effective, and secure manner. </a:t>
            </a:r>
          </a:p>
        </p:txBody>
      </p:sp>
      <p:sp>
        <p:nvSpPr>
          <p:cNvPr id="4" name="TextBox 3">
            <a:extLst>
              <a:ext uri="{FF2B5EF4-FFF2-40B4-BE49-F238E27FC236}">
                <a16:creationId xmlns:a16="http://schemas.microsoft.com/office/drawing/2014/main" id="{A13728E0-5C67-68CA-F227-AD9AF7D3B53B}"/>
              </a:ext>
            </a:extLst>
          </p:cNvPr>
          <p:cNvSpPr txBox="1"/>
          <p:nvPr/>
        </p:nvSpPr>
        <p:spPr>
          <a:xfrm>
            <a:off x="6096000" y="5334000"/>
            <a:ext cx="1600200" cy="553998"/>
          </a:xfrm>
          <a:prstGeom prst="rect">
            <a:avLst/>
          </a:prstGeom>
          <a:noFill/>
        </p:spPr>
        <p:txBody>
          <a:bodyPr wrap="square" rtlCol="0">
            <a:spAutoFit/>
          </a:bodyPr>
          <a:lstStyle/>
          <a:p>
            <a:r>
              <a:rPr lang="en-US" sz="3000" i="1" dirty="0"/>
              <a:t>Whew!</a:t>
            </a:r>
          </a:p>
        </p:txBody>
      </p:sp>
      <p:sp>
        <p:nvSpPr>
          <p:cNvPr id="5" name="Slide Number Placeholder 4">
            <a:extLst>
              <a:ext uri="{FF2B5EF4-FFF2-40B4-BE49-F238E27FC236}">
                <a16:creationId xmlns:a16="http://schemas.microsoft.com/office/drawing/2014/main" id="{EB4B797D-FFD6-DB51-39E1-5C4B8F5CBBF4}"/>
              </a:ext>
            </a:extLst>
          </p:cNvPr>
          <p:cNvSpPr>
            <a:spLocks noGrp="1"/>
          </p:cNvSpPr>
          <p:nvPr>
            <p:ph type="sldNum" sz="quarter" idx="12"/>
          </p:nvPr>
        </p:nvSpPr>
        <p:spPr/>
        <p:txBody>
          <a:bodyPr/>
          <a:lstStyle/>
          <a:p>
            <a:fld id="{3687BEAF-6B68-46DD-A874-7A95F0DB4145}" type="slidenum">
              <a:rPr lang="en-US" smtClean="0"/>
              <a:t>56</a:t>
            </a:fld>
            <a:endParaRPr lang="en-US"/>
          </a:p>
        </p:txBody>
      </p:sp>
    </p:spTree>
    <p:custDataLst>
      <p:tags r:id="rId1"/>
    </p:custDataLst>
    <p:extLst>
      <p:ext uri="{BB962C8B-B14F-4D97-AF65-F5344CB8AC3E}">
        <p14:creationId xmlns:p14="http://schemas.microsoft.com/office/powerpoint/2010/main" val="3526568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 of the Systems Architect</a:t>
            </a:r>
          </a:p>
        </p:txBody>
      </p:sp>
      <p:sp>
        <p:nvSpPr>
          <p:cNvPr id="3" name="Content Placeholder 2"/>
          <p:cNvSpPr>
            <a:spLocks noGrp="1"/>
          </p:cNvSpPr>
          <p:nvPr>
            <p:ph idx="1"/>
          </p:nvPr>
        </p:nvSpPr>
        <p:spPr/>
        <p:txBody>
          <a:bodyPr>
            <a:normAutofit lnSpcReduction="10000"/>
          </a:bodyPr>
          <a:lstStyle/>
          <a:p>
            <a:r>
              <a:rPr lang="en-US" dirty="0"/>
              <a:t>It is the job of the systems architect to:</a:t>
            </a:r>
          </a:p>
          <a:p>
            <a:pPr lvl="1"/>
            <a:r>
              <a:rPr lang="en-US" dirty="0"/>
              <a:t>Assess needs</a:t>
            </a:r>
          </a:p>
          <a:p>
            <a:pPr lvl="1"/>
            <a:r>
              <a:rPr lang="en-US" dirty="0"/>
              <a:t>Describe functionality</a:t>
            </a:r>
          </a:p>
          <a:p>
            <a:pPr lvl="1"/>
            <a:r>
              <a:rPr lang="en-US" dirty="0"/>
              <a:t>Select systems</a:t>
            </a:r>
          </a:p>
          <a:p>
            <a:pPr lvl="1"/>
            <a:r>
              <a:rPr lang="en-US" dirty="0"/>
              <a:t>Make the pieces work together.</a:t>
            </a:r>
          </a:p>
          <a:p>
            <a:r>
              <a:rPr lang="en-US" dirty="0"/>
              <a:t>Sometimes called “systems integration.”</a:t>
            </a:r>
          </a:p>
          <a:p>
            <a:r>
              <a:rPr lang="en-US" dirty="0"/>
              <a:t>This is:</a:t>
            </a:r>
          </a:p>
          <a:p>
            <a:pPr marL="446840" lvl="1" indent="0">
              <a:buNone/>
            </a:pPr>
            <a:r>
              <a:rPr lang="en-US" dirty="0"/>
              <a:t>a) A lot of fun!</a:t>
            </a:r>
          </a:p>
          <a:p>
            <a:pPr marL="446840" lvl="1" indent="0">
              <a:buNone/>
            </a:pPr>
            <a:r>
              <a:rPr lang="en-US" dirty="0"/>
              <a:t>b) A lot of work!</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57</a:t>
            </a:fld>
            <a:endParaRPr lang="en-US" dirty="0"/>
          </a:p>
        </p:txBody>
      </p:sp>
    </p:spTree>
    <p:custDataLst>
      <p:tags r:id="rId1"/>
    </p:custDataLst>
    <p:extLst>
      <p:ext uri="{BB962C8B-B14F-4D97-AF65-F5344CB8AC3E}">
        <p14:creationId xmlns:p14="http://schemas.microsoft.com/office/powerpoint/2010/main" val="937578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F8E3-9486-8419-A94D-57CF292F4B68}"/>
              </a:ext>
            </a:extLst>
          </p:cNvPr>
          <p:cNvSpPr>
            <a:spLocks noGrp="1"/>
          </p:cNvSpPr>
          <p:nvPr>
            <p:ph type="title"/>
          </p:nvPr>
        </p:nvSpPr>
        <p:spPr/>
        <p:txBody>
          <a:bodyPr/>
          <a:lstStyle/>
          <a:p>
            <a:r>
              <a:rPr lang="en-US" dirty="0"/>
              <a:t>The Academic Discipline</a:t>
            </a:r>
          </a:p>
        </p:txBody>
      </p:sp>
      <p:sp>
        <p:nvSpPr>
          <p:cNvPr id="3" name="Content Placeholder 2">
            <a:extLst>
              <a:ext uri="{FF2B5EF4-FFF2-40B4-BE49-F238E27FC236}">
                <a16:creationId xmlns:a16="http://schemas.microsoft.com/office/drawing/2014/main" id="{DE4F805E-17C4-E46D-F80C-1754A0DB6C7A}"/>
              </a:ext>
            </a:extLst>
          </p:cNvPr>
          <p:cNvSpPr>
            <a:spLocks noGrp="1"/>
          </p:cNvSpPr>
          <p:nvPr>
            <p:ph idx="1"/>
          </p:nvPr>
        </p:nvSpPr>
        <p:spPr/>
        <p:txBody>
          <a:bodyPr>
            <a:normAutofit lnSpcReduction="10000"/>
          </a:bodyPr>
          <a:lstStyle/>
          <a:p>
            <a:pPr marL="0" indent="0">
              <a:buNone/>
            </a:pPr>
            <a:r>
              <a:rPr lang="en-US" sz="2800" dirty="0"/>
              <a:t>“Information Technology is the study of systemic approaches to select, develop, apply, integrate, and administer secure computing technologies to enable users to accomplish their personal, organizational, and societal goals.”  (ACM)</a:t>
            </a:r>
          </a:p>
          <a:p>
            <a:pPr>
              <a:spcBef>
                <a:spcPts val="600"/>
              </a:spcBef>
            </a:pPr>
            <a:r>
              <a:rPr lang="en-US" sz="2900" dirty="0"/>
              <a:t>Of the computing disciplines, information technology requires the most breadth of knowledge.</a:t>
            </a:r>
          </a:p>
          <a:p>
            <a:pPr>
              <a:spcBef>
                <a:spcPts val="600"/>
              </a:spcBef>
            </a:pPr>
            <a:r>
              <a:rPr lang="en-US" sz="2900" dirty="0"/>
              <a:t>That’s why information technology is so much fun.</a:t>
            </a:r>
          </a:p>
          <a:p>
            <a:endParaRPr lang="en-US" dirty="0"/>
          </a:p>
        </p:txBody>
      </p:sp>
      <p:sp>
        <p:nvSpPr>
          <p:cNvPr id="4" name="Slide Number Placeholder 3">
            <a:extLst>
              <a:ext uri="{FF2B5EF4-FFF2-40B4-BE49-F238E27FC236}">
                <a16:creationId xmlns:a16="http://schemas.microsoft.com/office/drawing/2014/main" id="{6DC1A7C0-DFB5-C528-1B3E-F44D7E6678EB}"/>
              </a:ext>
            </a:extLst>
          </p:cNvPr>
          <p:cNvSpPr>
            <a:spLocks noGrp="1"/>
          </p:cNvSpPr>
          <p:nvPr>
            <p:ph type="sldNum" sz="quarter" idx="12"/>
          </p:nvPr>
        </p:nvSpPr>
        <p:spPr/>
        <p:txBody>
          <a:bodyPr/>
          <a:lstStyle/>
          <a:p>
            <a:fld id="{3687BEAF-6B68-46DD-A874-7A95F0DB4145}" type="slidenum">
              <a:rPr lang="en-US" smtClean="0"/>
              <a:t>58</a:t>
            </a:fld>
            <a:endParaRPr lang="en-US"/>
          </a:p>
        </p:txBody>
      </p:sp>
    </p:spTree>
    <p:custDataLst>
      <p:tags r:id="rId1"/>
    </p:custDataLst>
    <p:extLst>
      <p:ext uri="{BB962C8B-B14F-4D97-AF65-F5344CB8AC3E}">
        <p14:creationId xmlns:p14="http://schemas.microsoft.com/office/powerpoint/2010/main" val="997174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8F03-ACAA-C4EE-B488-6605D357F845}"/>
              </a:ext>
            </a:extLst>
          </p:cNvPr>
          <p:cNvSpPr>
            <a:spLocks noGrp="1"/>
          </p:cNvSpPr>
          <p:nvPr>
            <p:ph type="title"/>
          </p:nvPr>
        </p:nvSpPr>
        <p:spPr/>
        <p:txBody>
          <a:bodyPr/>
          <a:lstStyle/>
          <a:p>
            <a:r>
              <a:rPr lang="en-US" dirty="0"/>
              <a:t>Professionalism</a:t>
            </a:r>
          </a:p>
        </p:txBody>
      </p:sp>
      <p:sp>
        <p:nvSpPr>
          <p:cNvPr id="3" name="Content Placeholder 2">
            <a:extLst>
              <a:ext uri="{FF2B5EF4-FFF2-40B4-BE49-F238E27FC236}">
                <a16:creationId xmlns:a16="http://schemas.microsoft.com/office/drawing/2014/main" id="{AC89C066-5EA1-BB5A-1631-F001A47631FD}"/>
              </a:ext>
            </a:extLst>
          </p:cNvPr>
          <p:cNvSpPr>
            <a:spLocks noGrp="1"/>
          </p:cNvSpPr>
          <p:nvPr>
            <p:ph idx="1"/>
          </p:nvPr>
        </p:nvSpPr>
        <p:spPr/>
        <p:txBody>
          <a:bodyPr>
            <a:normAutofit lnSpcReduction="10000"/>
          </a:bodyPr>
          <a:lstStyle/>
          <a:p>
            <a:r>
              <a:rPr lang="en-US" dirty="0"/>
              <a:t>Information technology is:</a:t>
            </a:r>
          </a:p>
          <a:p>
            <a:pPr lvl="1"/>
            <a:r>
              <a:rPr lang="en-US" dirty="0"/>
              <a:t>Strategic</a:t>
            </a:r>
          </a:p>
          <a:p>
            <a:pPr lvl="1"/>
            <a:r>
              <a:rPr lang="en-US" dirty="0"/>
              <a:t>Customer-facing</a:t>
            </a:r>
          </a:p>
          <a:p>
            <a:r>
              <a:rPr lang="en-US" dirty="0"/>
              <a:t>No longer a “back office” function.</a:t>
            </a:r>
          </a:p>
          <a:p>
            <a:r>
              <a:rPr lang="en-US" dirty="0"/>
              <a:t>Practitioners must work within the organization. Must have:</a:t>
            </a:r>
          </a:p>
          <a:p>
            <a:pPr lvl="1"/>
            <a:r>
              <a:rPr lang="en-US" dirty="0"/>
              <a:t>Excellent communication skills</a:t>
            </a:r>
          </a:p>
          <a:p>
            <a:pPr lvl="1"/>
            <a:r>
              <a:rPr lang="en-US" dirty="0"/>
              <a:t>Excellent teamwork skills</a:t>
            </a:r>
          </a:p>
          <a:p>
            <a:pPr lvl="1"/>
            <a:r>
              <a:rPr lang="en-US" dirty="0"/>
              <a:t>Knowledge of the organization’s business.</a:t>
            </a:r>
          </a:p>
        </p:txBody>
      </p:sp>
      <p:sp>
        <p:nvSpPr>
          <p:cNvPr id="4" name="Slide Number Placeholder 3">
            <a:extLst>
              <a:ext uri="{FF2B5EF4-FFF2-40B4-BE49-F238E27FC236}">
                <a16:creationId xmlns:a16="http://schemas.microsoft.com/office/drawing/2014/main" id="{0857382E-95E3-EAEE-40B6-8566A9F504A6}"/>
              </a:ext>
            </a:extLst>
          </p:cNvPr>
          <p:cNvSpPr>
            <a:spLocks noGrp="1"/>
          </p:cNvSpPr>
          <p:nvPr>
            <p:ph type="sldNum" sz="quarter" idx="12"/>
          </p:nvPr>
        </p:nvSpPr>
        <p:spPr/>
        <p:txBody>
          <a:bodyPr/>
          <a:lstStyle/>
          <a:p>
            <a:fld id="{3687BEAF-6B68-46DD-A874-7A95F0DB4145}" type="slidenum">
              <a:rPr lang="en-US" smtClean="0"/>
              <a:t>59</a:t>
            </a:fld>
            <a:endParaRPr lang="en-US"/>
          </a:p>
        </p:txBody>
      </p:sp>
    </p:spTree>
    <p:custDataLst>
      <p:tags r:id="rId1"/>
    </p:custDataLst>
    <p:extLst>
      <p:ext uri="{BB962C8B-B14F-4D97-AF65-F5344CB8AC3E}">
        <p14:creationId xmlns:p14="http://schemas.microsoft.com/office/powerpoint/2010/main" val="2688597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Computer Systems</a:t>
            </a:r>
          </a:p>
        </p:txBody>
      </p:sp>
      <p:sp>
        <p:nvSpPr>
          <p:cNvPr id="37891" name="Rectangle 3"/>
          <p:cNvSpPr>
            <a:spLocks noGrp="1" noChangeArrowheads="1"/>
          </p:cNvSpPr>
          <p:nvPr>
            <p:ph idx="1"/>
          </p:nvPr>
        </p:nvSpPr>
        <p:spPr/>
        <p:txBody>
          <a:bodyPr/>
          <a:lstStyle/>
          <a:p>
            <a:pPr marL="0" indent="0">
              <a:buNone/>
            </a:pPr>
            <a:r>
              <a:rPr lang="en-US" dirty="0"/>
              <a:t>A computing system is more than just hardware and software.</a:t>
            </a:r>
          </a:p>
          <a:p>
            <a:r>
              <a:rPr lang="en-US" dirty="0"/>
              <a:t>Hardware</a:t>
            </a:r>
          </a:p>
          <a:p>
            <a:r>
              <a:rPr lang="en-US" dirty="0"/>
              <a:t>Several layers of software</a:t>
            </a:r>
          </a:p>
          <a:p>
            <a:r>
              <a:rPr lang="en-US" dirty="0"/>
              <a:t>Communications</a:t>
            </a:r>
          </a:p>
          <a:p>
            <a:r>
              <a:rPr lang="en-US" dirty="0"/>
              <a:t>Data</a:t>
            </a:r>
          </a:p>
          <a:p>
            <a:r>
              <a:rPr lang="en-US" dirty="0"/>
              <a:t>Purpose: to solve specific problems or perform specific functions. </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2619157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fade">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fade">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fade">
                                      <p:cBhvr>
                                        <p:cTn id="17" dur="500"/>
                                        <p:tgtEl>
                                          <p:spTgt spid="378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fade">
                                      <p:cBhvr>
                                        <p:cTn id="22"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Questions</a:t>
            </a:r>
          </a:p>
        </p:txBody>
      </p:sp>
      <p:sp>
        <p:nvSpPr>
          <p:cNvPr id="4" name="Slide Number Placeholder 3"/>
          <p:cNvSpPr>
            <a:spLocks noGrp="1"/>
          </p:cNvSpPr>
          <p:nvPr>
            <p:ph type="sldNum" sz="quarter" idx="12"/>
          </p:nvPr>
        </p:nvSpPr>
        <p:spPr/>
        <p:txBody>
          <a:bodyPr/>
          <a:lstStyle/>
          <a:p>
            <a:fld id="{DE92680F-60F8-43A8-8448-770068F7F39B}" type="slidenum">
              <a:rPr lang="en-US" smtClean="0"/>
              <a:pPr/>
              <a:t>60</a:t>
            </a:fld>
            <a:endParaRPr lang="en-US" dirty="0"/>
          </a:p>
        </p:txBody>
      </p:sp>
      <p:pic>
        <p:nvPicPr>
          <p:cNvPr id="33795" name="Picture 3" descr="MCj00787110000[1]"/>
          <p:cNvPicPr>
            <a:picLocks noChangeAspect="1" noChangeArrowheads="1"/>
          </p:cNvPicPr>
          <p:nvPr/>
        </p:nvPicPr>
        <p:blipFill>
          <a:blip r:embed="rId2" cstate="print"/>
          <a:srcRect/>
          <a:stretch>
            <a:fillRect/>
          </a:stretch>
        </p:blipFill>
        <p:spPr bwMode="auto">
          <a:xfrm>
            <a:off x="3657600" y="1676400"/>
            <a:ext cx="1622425" cy="3933825"/>
          </a:xfrm>
          <a:prstGeom prst="rect">
            <a:avLst/>
          </a:prstGeom>
          <a:noFill/>
          <a:ln w="9525">
            <a:noFill/>
            <a:miter lim="800000"/>
            <a:headEnd/>
            <a:tailEnd/>
          </a:ln>
        </p:spPr>
      </p:pic>
    </p:spTree>
    <p:extLst>
      <p:ext uri="{BB962C8B-B14F-4D97-AF65-F5344CB8AC3E}">
        <p14:creationId xmlns:p14="http://schemas.microsoft.com/office/powerpoint/2010/main" val="21307957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“Virtual” Components</a:t>
            </a:r>
          </a:p>
        </p:txBody>
      </p:sp>
      <p:sp>
        <p:nvSpPr>
          <p:cNvPr id="6" name="Slide Number Placeholder 5"/>
          <p:cNvSpPr>
            <a:spLocks noGrp="1"/>
          </p:cNvSpPr>
          <p:nvPr>
            <p:ph type="sldNum" sz="quarter" idx="12"/>
          </p:nvPr>
        </p:nvSpPr>
        <p:spPr/>
        <p:txBody>
          <a:bodyPr/>
          <a:lstStyle/>
          <a:p>
            <a:pPr>
              <a:defRPr/>
            </a:pPr>
            <a:fld id="{7C988D9B-42C1-4015-A622-84DCF27F2A47}" type="slidenum">
              <a:rPr lang="en-US" smtClean="0"/>
              <a:pPr>
                <a:defRPr/>
              </a:pPr>
              <a:t>7</a:t>
            </a:fld>
            <a:endParaRPr lang="en-US" dirty="0"/>
          </a:p>
        </p:txBody>
      </p:sp>
      <p:sp>
        <p:nvSpPr>
          <p:cNvPr id="5" name="Content Placeholder 2"/>
          <p:cNvSpPr txBox="1">
            <a:spLocks/>
          </p:cNvSpPr>
          <p:nvPr/>
        </p:nvSpPr>
        <p:spPr>
          <a:xfrm>
            <a:off x="520504" y="1553562"/>
            <a:ext cx="7813598" cy="5036519"/>
          </a:xfrm>
          <a:prstGeom prst="rect">
            <a:avLst/>
          </a:prstGeom>
        </p:spPr>
        <p:txBody>
          <a:bodyPr lIns="111904" tIns="55952" rIns="111904" bIns="55952"/>
          <a:lstStyle/>
          <a:p>
            <a:pPr marL="336102" indent="-336102" defTabSz="895623">
              <a:spcBef>
                <a:spcPts val="400"/>
              </a:spcBef>
              <a:buFontTx/>
              <a:buChar char="•"/>
              <a:defRPr/>
            </a:pPr>
            <a:r>
              <a:rPr lang="en-US" sz="3000" i="1" kern="0" dirty="0">
                <a:cs typeface="Times New Roman" panose="02020603050405020304" pitchFamily="18" charset="0"/>
              </a:rPr>
              <a:t>Virtual</a:t>
            </a:r>
            <a:r>
              <a:rPr lang="en-US" sz="3000" kern="0" dirty="0">
                <a:cs typeface="Times New Roman" panose="02020603050405020304" pitchFamily="18" charset="0"/>
              </a:rPr>
              <a:t> (American Heritage Dictionary)</a:t>
            </a:r>
          </a:p>
          <a:p>
            <a:pPr marL="866481" lvl="1" indent="-419641" defTabSz="895623">
              <a:spcBef>
                <a:spcPts val="400"/>
              </a:spcBef>
              <a:buFont typeface="Arial" panose="020B0604020202020204" pitchFamily="34" charset="0"/>
              <a:buChar char="•"/>
              <a:defRPr/>
            </a:pPr>
            <a:r>
              <a:rPr lang="en-US" sz="2400" kern="0" dirty="0">
                <a:cs typeface="Times New Roman" panose="02020603050405020304" pitchFamily="18" charset="0"/>
              </a:rPr>
              <a:t>Existing or result in essence or effect though not in actual fact, form or name (You can see it, but it’s not really there.)</a:t>
            </a:r>
          </a:p>
          <a:p>
            <a:pPr marL="866481" lvl="1" indent="-419641" defTabSz="895623">
              <a:spcBef>
                <a:spcPts val="400"/>
              </a:spcBef>
              <a:buFont typeface="Arial" panose="020B0604020202020204" pitchFamily="34" charset="0"/>
              <a:buChar char="•"/>
              <a:defRPr/>
            </a:pPr>
            <a:r>
              <a:rPr lang="en-US" sz="2400" kern="0" dirty="0">
                <a:cs typeface="Times New Roman" panose="02020603050405020304" pitchFamily="18" charset="0"/>
              </a:rPr>
              <a:t>Created, simulated, or carried on by means of a computer or computer network</a:t>
            </a:r>
          </a:p>
          <a:p>
            <a:pPr marL="336102" indent="-336102" defTabSz="895623">
              <a:spcBef>
                <a:spcPts val="400"/>
              </a:spcBef>
              <a:buFontTx/>
              <a:buChar char="•"/>
              <a:defRPr/>
            </a:pPr>
            <a:r>
              <a:rPr lang="en-US" sz="3000" kern="0" dirty="0">
                <a:cs typeface="Times New Roman" panose="02020603050405020304" pitchFamily="18" charset="0"/>
              </a:rPr>
              <a:t>Computer systems examples:</a:t>
            </a:r>
          </a:p>
          <a:p>
            <a:pPr marL="866481" lvl="1" indent="-419641" defTabSz="895623">
              <a:spcBef>
                <a:spcPts val="400"/>
              </a:spcBef>
              <a:buFont typeface="Arial" panose="020B0604020202020204" pitchFamily="34" charset="0"/>
              <a:buChar char="•"/>
              <a:defRPr/>
            </a:pPr>
            <a:r>
              <a:rPr lang="en-US" sz="2800" kern="0" dirty="0">
                <a:cs typeface="Times New Roman" panose="02020603050405020304" pitchFamily="18" charset="0"/>
              </a:rPr>
              <a:t>Virtual memory</a:t>
            </a:r>
          </a:p>
          <a:p>
            <a:pPr marL="866481" lvl="1" indent="-419641" defTabSz="895623">
              <a:spcBef>
                <a:spcPts val="400"/>
              </a:spcBef>
              <a:buFont typeface="Arial" panose="020B0604020202020204" pitchFamily="34" charset="0"/>
              <a:buChar char="•"/>
              <a:defRPr/>
            </a:pPr>
            <a:r>
              <a:rPr lang="en-US" sz="2800" kern="0" dirty="0">
                <a:cs typeface="Times New Roman" panose="02020603050405020304" pitchFamily="18" charset="0"/>
              </a:rPr>
              <a:t>Virtual computer</a:t>
            </a:r>
          </a:p>
          <a:p>
            <a:pPr marL="866481" lvl="1" indent="-419641" defTabSz="895623">
              <a:spcBef>
                <a:spcPts val="400"/>
              </a:spcBef>
              <a:buFont typeface="Arial" panose="020B0604020202020204" pitchFamily="34" charset="0"/>
              <a:buChar char="•"/>
              <a:defRPr/>
            </a:pPr>
            <a:r>
              <a:rPr lang="en-US" sz="2800" kern="0" dirty="0">
                <a:cs typeface="Times New Roman" panose="02020603050405020304" pitchFamily="18" charset="0"/>
              </a:rPr>
              <a:t>Java Virtual Machine</a:t>
            </a:r>
          </a:p>
        </p:txBody>
      </p:sp>
    </p:spTree>
    <p:custDataLst>
      <p:tags r:id="rId1"/>
    </p:custDataLst>
    <p:extLst>
      <p:ext uri="{BB962C8B-B14F-4D97-AF65-F5344CB8AC3E}">
        <p14:creationId xmlns:p14="http://schemas.microsoft.com/office/powerpoint/2010/main" val="8073098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The Virtual Machine Concept</a:t>
            </a:r>
          </a:p>
        </p:txBody>
      </p:sp>
      <p:sp>
        <p:nvSpPr>
          <p:cNvPr id="51203" name="Rectangle 3"/>
          <p:cNvSpPr>
            <a:spLocks noGrp="1" noChangeArrowheads="1"/>
          </p:cNvSpPr>
          <p:nvPr>
            <p:ph idx="1"/>
          </p:nvPr>
        </p:nvSpPr>
        <p:spPr/>
        <p:txBody>
          <a:bodyPr>
            <a:normAutofit fontScale="92500" lnSpcReduction="10000"/>
          </a:bodyPr>
          <a:lstStyle/>
          <a:p>
            <a:r>
              <a:rPr lang="en-US" b="1" dirty="0"/>
              <a:t>Virtual machine:</a:t>
            </a:r>
          </a:p>
          <a:p>
            <a:pPr lvl="1"/>
            <a:r>
              <a:rPr lang="en-US" dirty="0"/>
              <a:t>A combination of hardware and software</a:t>
            </a:r>
          </a:p>
          <a:p>
            <a:pPr lvl="1"/>
            <a:r>
              <a:rPr lang="en-US" dirty="0"/>
              <a:t>Which presents specific interfaces to application software</a:t>
            </a:r>
          </a:p>
          <a:p>
            <a:pPr lvl="1"/>
            <a:r>
              <a:rPr lang="en-US" dirty="0"/>
              <a:t>That are not supported by the hardware alone</a:t>
            </a:r>
          </a:p>
          <a:p>
            <a:r>
              <a:rPr lang="en-US" i="1" dirty="0"/>
              <a:t>Hardware </a:t>
            </a:r>
            <a:r>
              <a:rPr lang="en-US" dirty="0"/>
              <a:t>and an </a:t>
            </a:r>
            <a:r>
              <a:rPr lang="en-US" i="1" dirty="0"/>
              <a:t>operating system</a:t>
            </a:r>
            <a:r>
              <a:rPr lang="en-US" dirty="0"/>
              <a:t> together define a virtual machine.</a:t>
            </a:r>
          </a:p>
          <a:p>
            <a:r>
              <a:rPr lang="en-US" dirty="0"/>
              <a:t>Later we will find that a single hardware platform can run more than one virtual machine at the same time.</a:t>
            </a:r>
          </a:p>
        </p:txBody>
      </p:sp>
      <p:sp>
        <p:nvSpPr>
          <p:cNvPr id="4" name="Slide Number Placeholder 3"/>
          <p:cNvSpPr>
            <a:spLocks noGrp="1"/>
          </p:cNvSpPr>
          <p:nvPr>
            <p:ph type="sldNum" sz="quarter" idx="12"/>
          </p:nvPr>
        </p:nvSpPr>
        <p:spPr/>
        <p:txBody>
          <a:bodyPr/>
          <a:lstStyle/>
          <a:p>
            <a:pPr>
              <a:defRPr/>
            </a:pPr>
            <a:fld id="{9F4932D4-9411-4AA1-8B67-8B1990DEEA4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4051679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4" end="4"/>
                                            </p:txEl>
                                          </p:spTgt>
                                        </p:tgtEl>
                                        <p:attrNameLst>
                                          <p:attrName>style.visibility</p:attrName>
                                        </p:attrNameLst>
                                      </p:cBhvr>
                                      <p:to>
                                        <p:strVal val="visible"/>
                                      </p:to>
                                    </p:set>
                                    <p:animEffect transition="in" filter="fade">
                                      <p:cBhvr>
                                        <p:cTn id="7" dur="500"/>
                                        <p:tgtEl>
                                          <p:spTgt spid="5120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5" end="5"/>
                                            </p:txEl>
                                          </p:spTgt>
                                        </p:tgtEl>
                                        <p:attrNameLst>
                                          <p:attrName>style.visibility</p:attrName>
                                        </p:attrNameLst>
                                      </p:cBhvr>
                                      <p:to>
                                        <p:strVal val="visible"/>
                                      </p:to>
                                    </p:set>
                                    <p:animEffect transition="in" filter="fade">
                                      <p:cBhvr>
                                        <p:cTn id="12"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25493" y="145125"/>
            <a:ext cx="8137155" cy="1144241"/>
          </a:xfrm>
        </p:spPr>
        <p:txBody>
          <a:bodyPr>
            <a:normAutofit fontScale="90000"/>
          </a:bodyPr>
          <a:lstStyle/>
          <a:p>
            <a:r>
              <a:rPr lang="en-US" dirty="0"/>
              <a:t>Languages, Levels, Virtual Machines</a:t>
            </a:r>
          </a:p>
        </p:txBody>
      </p:sp>
      <p:sp>
        <p:nvSpPr>
          <p:cNvPr id="52227" name="Rectangle 3"/>
          <p:cNvSpPr>
            <a:spLocks noGrp="1" noChangeArrowheads="1"/>
          </p:cNvSpPr>
          <p:nvPr>
            <p:ph idx="1"/>
          </p:nvPr>
        </p:nvSpPr>
        <p:spPr>
          <a:xfrm>
            <a:off x="762000" y="1558334"/>
            <a:ext cx="7162801" cy="4498693"/>
          </a:xfrm>
        </p:spPr>
        <p:txBody>
          <a:bodyPr/>
          <a:lstStyle/>
          <a:p>
            <a:pPr algn="ctr">
              <a:buFontTx/>
              <a:buNone/>
            </a:pPr>
            <a:r>
              <a:rPr lang="en-US" dirty="0">
                <a:latin typeface="+mj-lt"/>
              </a:rPr>
              <a:t>A multilevel machine</a:t>
            </a:r>
          </a:p>
        </p:txBody>
      </p:sp>
      <p:sp>
        <p:nvSpPr>
          <p:cNvPr id="5" name="Slide Number Placeholder 4"/>
          <p:cNvSpPr>
            <a:spLocks noGrp="1"/>
          </p:cNvSpPr>
          <p:nvPr>
            <p:ph type="sldNum" sz="quarter" idx="12"/>
          </p:nvPr>
        </p:nvSpPr>
        <p:spPr/>
        <p:txBody>
          <a:bodyPr/>
          <a:lstStyle/>
          <a:p>
            <a:pPr>
              <a:defRPr/>
            </a:pPr>
            <a:fld id="{9F4932D4-9411-4AA1-8B67-8B1990DEEA43}" type="slidenum">
              <a:rPr lang="en-US" smtClean="0"/>
              <a:pPr>
                <a:defRPr/>
              </a:pPr>
              <a:t>9</a:t>
            </a:fld>
            <a:endParaRPr lang="en-US" dirty="0"/>
          </a:p>
        </p:txBody>
      </p:sp>
      <p:pic>
        <p:nvPicPr>
          <p:cNvPr id="13" name="Picture 12" descr="A stack of rectangles representing the layers of virtual machine in a modern computer.&#10;&#10;Level zero: At the bottom, a rectangle labeled Physical Machine M-sub-zero with machine language L-sub-zero.  The language of this machine is microcode, firmware, or digital logic.&#10;&#10;Above the physical machine and connected by a thin vertical line is another rectangle, Level one.  This is virtual machine M-sub-one with machine language L-sub-one.  This is the machine language of the computer.&#10;&#10;The next level up is level 2, with virtual machine M-sub-two and language L-sub-2, consisting of machine language and operating system calls.  Most applications are at this level.&#10;&#10;Next up is level N, implying that there may be a level three and levels above level three.  At this level is virtual machine M-sub-N with language L-sub-N.  Java byte code is at this lev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315" y="2133600"/>
            <a:ext cx="7192685" cy="3840162"/>
          </a:xfrm>
          <a:prstGeom prst="rect">
            <a:avLst/>
          </a:prstGeom>
        </p:spPr>
      </p:pic>
    </p:spTree>
    <p:extLst>
      <p:ext uri="{BB962C8B-B14F-4D97-AF65-F5344CB8AC3E}">
        <p14:creationId xmlns:p14="http://schemas.microsoft.com/office/powerpoint/2010/main" val="82963372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56.3|21.7|21|33.7|20.3"/>
</p:tagLst>
</file>

<file path=ppt/tags/tag10.xml><?xml version="1.0" encoding="utf-8"?>
<p:tagLst xmlns:a="http://schemas.openxmlformats.org/drawingml/2006/main" xmlns:r="http://schemas.openxmlformats.org/officeDocument/2006/relationships" xmlns:p="http://schemas.openxmlformats.org/presentationml/2006/main">
  <p:tag name="TIMING" val="|78.2"/>
</p:tagLst>
</file>

<file path=ppt/tags/tag11.xml><?xml version="1.0" encoding="utf-8"?>
<p:tagLst xmlns:a="http://schemas.openxmlformats.org/drawingml/2006/main" xmlns:r="http://schemas.openxmlformats.org/officeDocument/2006/relationships" xmlns:p="http://schemas.openxmlformats.org/presentationml/2006/main">
  <p:tag name="TIMING" val="|53.6|54.4|128.2"/>
</p:tagLst>
</file>

<file path=ppt/tags/tag12.xml><?xml version="1.0" encoding="utf-8"?>
<p:tagLst xmlns:a="http://schemas.openxmlformats.org/drawingml/2006/main" xmlns:r="http://schemas.openxmlformats.org/officeDocument/2006/relationships" xmlns:p="http://schemas.openxmlformats.org/presentationml/2006/main">
  <p:tag name="TIMING" val="|53.6|54.4|128.2"/>
</p:tagLst>
</file>

<file path=ppt/tags/tag13.xml><?xml version="1.0" encoding="utf-8"?>
<p:tagLst xmlns:a="http://schemas.openxmlformats.org/drawingml/2006/main" xmlns:r="http://schemas.openxmlformats.org/officeDocument/2006/relationships" xmlns:p="http://schemas.openxmlformats.org/presentationml/2006/main">
  <p:tag name="TIMING" val="|24.6|18.1"/>
</p:tagLst>
</file>

<file path=ppt/tags/tag14.xml><?xml version="1.0" encoding="utf-8"?>
<p:tagLst xmlns:a="http://schemas.openxmlformats.org/drawingml/2006/main" xmlns:r="http://schemas.openxmlformats.org/officeDocument/2006/relationships" xmlns:p="http://schemas.openxmlformats.org/presentationml/2006/main">
  <p:tag name="TIMING" val="|0.9|28.6"/>
</p:tagLst>
</file>

<file path=ppt/tags/tag15.xml><?xml version="1.0" encoding="utf-8"?>
<p:tagLst xmlns:a="http://schemas.openxmlformats.org/drawingml/2006/main" xmlns:r="http://schemas.openxmlformats.org/officeDocument/2006/relationships" xmlns:p="http://schemas.openxmlformats.org/presentationml/2006/main">
  <p:tag name="TIMING" val="|18.8|6.1"/>
</p:tagLst>
</file>

<file path=ppt/tags/tag16.xml><?xml version="1.0" encoding="utf-8"?>
<p:tagLst xmlns:a="http://schemas.openxmlformats.org/drawingml/2006/main" xmlns:r="http://schemas.openxmlformats.org/officeDocument/2006/relationships" xmlns:p="http://schemas.openxmlformats.org/presentationml/2006/main">
  <p:tag name="TIMING" val="|12.1|24.3|8.4"/>
</p:tagLst>
</file>

<file path=ppt/tags/tag17.xml><?xml version="1.0" encoding="utf-8"?>
<p:tagLst xmlns:a="http://schemas.openxmlformats.org/drawingml/2006/main" xmlns:r="http://schemas.openxmlformats.org/officeDocument/2006/relationships" xmlns:p="http://schemas.openxmlformats.org/presentationml/2006/main">
  <p:tag name="TIMING" val="|20.4|11.7|29.2|11.4"/>
</p:tagLst>
</file>

<file path=ppt/tags/tag18.xml><?xml version="1.0" encoding="utf-8"?>
<p:tagLst xmlns:a="http://schemas.openxmlformats.org/drawingml/2006/main" xmlns:r="http://schemas.openxmlformats.org/officeDocument/2006/relationships" xmlns:p="http://schemas.openxmlformats.org/presentationml/2006/main">
  <p:tag name="TIMING" val="|60.3|30"/>
</p:tagLst>
</file>

<file path=ppt/tags/tag19.xml><?xml version="1.0" encoding="utf-8"?>
<p:tagLst xmlns:a="http://schemas.openxmlformats.org/drawingml/2006/main" xmlns:r="http://schemas.openxmlformats.org/officeDocument/2006/relationships" xmlns:p="http://schemas.openxmlformats.org/presentationml/2006/main">
  <p:tag name="TIMING" val="|44.9|9.8|14.1"/>
</p:tagLst>
</file>

<file path=ppt/tags/tag2.xml><?xml version="1.0" encoding="utf-8"?>
<p:tagLst xmlns:a="http://schemas.openxmlformats.org/drawingml/2006/main" xmlns:r="http://schemas.openxmlformats.org/officeDocument/2006/relationships" xmlns:p="http://schemas.openxmlformats.org/presentationml/2006/main">
  <p:tag name="TIMING" val="|17.7|13.4"/>
</p:tagLst>
</file>

<file path=ppt/tags/tag20.xml><?xml version="1.0" encoding="utf-8"?>
<p:tagLst xmlns:a="http://schemas.openxmlformats.org/drawingml/2006/main" xmlns:r="http://schemas.openxmlformats.org/officeDocument/2006/relationships" xmlns:p="http://schemas.openxmlformats.org/presentationml/2006/main">
  <p:tag name="TIMING" val="|29.1|2|20.7"/>
</p:tagLst>
</file>

<file path=ppt/tags/tag21.xml><?xml version="1.0" encoding="utf-8"?>
<p:tagLst xmlns:a="http://schemas.openxmlformats.org/drawingml/2006/main" xmlns:r="http://schemas.openxmlformats.org/officeDocument/2006/relationships" xmlns:p="http://schemas.openxmlformats.org/presentationml/2006/main">
  <p:tag name="TIMING" val="|34.3"/>
</p:tagLst>
</file>

<file path=ppt/tags/tag22.xml><?xml version="1.0" encoding="utf-8"?>
<p:tagLst xmlns:a="http://schemas.openxmlformats.org/drawingml/2006/main" xmlns:r="http://schemas.openxmlformats.org/officeDocument/2006/relationships" xmlns:p="http://schemas.openxmlformats.org/presentationml/2006/main">
  <p:tag name="TIMING" val="|22.8"/>
</p:tagLst>
</file>

<file path=ppt/tags/tag23.xml><?xml version="1.0" encoding="utf-8"?>
<p:tagLst xmlns:a="http://schemas.openxmlformats.org/drawingml/2006/main" xmlns:r="http://schemas.openxmlformats.org/officeDocument/2006/relationships" xmlns:p="http://schemas.openxmlformats.org/presentationml/2006/main">
  <p:tag name="TIMING" val="|4.2|5.1|5.3|13.8"/>
</p:tagLst>
</file>

<file path=ppt/tags/tag24.xml><?xml version="1.0" encoding="utf-8"?>
<p:tagLst xmlns:a="http://schemas.openxmlformats.org/drawingml/2006/main" xmlns:r="http://schemas.openxmlformats.org/officeDocument/2006/relationships" xmlns:p="http://schemas.openxmlformats.org/presentationml/2006/main">
  <p:tag name="TIMING" val="|1.6|1.9|4.3"/>
</p:tagLst>
</file>

<file path=ppt/tags/tag25.xml><?xml version="1.0" encoding="utf-8"?>
<p:tagLst xmlns:a="http://schemas.openxmlformats.org/drawingml/2006/main" xmlns:r="http://schemas.openxmlformats.org/officeDocument/2006/relationships" xmlns:p="http://schemas.openxmlformats.org/presentationml/2006/main">
  <p:tag name="TIMING" val="|39.1"/>
</p:tagLst>
</file>

<file path=ppt/tags/tag26.xml><?xml version="1.0" encoding="utf-8"?>
<p:tagLst xmlns:a="http://schemas.openxmlformats.org/drawingml/2006/main" xmlns:r="http://schemas.openxmlformats.org/officeDocument/2006/relationships" xmlns:p="http://schemas.openxmlformats.org/presentationml/2006/main">
  <p:tag name="TIMING" val="|42.3"/>
</p:tagLst>
</file>

<file path=ppt/tags/tag27.xml><?xml version="1.0" encoding="utf-8"?>
<p:tagLst xmlns:a="http://schemas.openxmlformats.org/drawingml/2006/main" xmlns:r="http://schemas.openxmlformats.org/officeDocument/2006/relationships" xmlns:p="http://schemas.openxmlformats.org/presentationml/2006/main">
  <p:tag name="TIMING" val="|44.6|3.6"/>
</p:tagLst>
</file>

<file path=ppt/tags/tag28.xml><?xml version="1.0" encoding="utf-8"?>
<p:tagLst xmlns:a="http://schemas.openxmlformats.org/drawingml/2006/main" xmlns:r="http://schemas.openxmlformats.org/officeDocument/2006/relationships" xmlns:p="http://schemas.openxmlformats.org/presentationml/2006/main">
  <p:tag name="TIMING" val="|44.4|37.8"/>
</p:tagLst>
</file>

<file path=ppt/tags/tag29.xml><?xml version="1.0" encoding="utf-8"?>
<p:tagLst xmlns:a="http://schemas.openxmlformats.org/drawingml/2006/main" xmlns:r="http://schemas.openxmlformats.org/officeDocument/2006/relationships" xmlns:p="http://schemas.openxmlformats.org/presentationml/2006/main">
  <p:tag name="TIMING" val="|60.8|3.4|13.1|9.2|21.2"/>
</p:tagLst>
</file>

<file path=ppt/tags/tag3.xml><?xml version="1.0" encoding="utf-8"?>
<p:tagLst xmlns:a="http://schemas.openxmlformats.org/drawingml/2006/main" xmlns:r="http://schemas.openxmlformats.org/officeDocument/2006/relationships" xmlns:p="http://schemas.openxmlformats.org/presentationml/2006/main">
  <p:tag name="TIMING" val="|11.2|5.1|4.3"/>
</p:tagLst>
</file>

<file path=ppt/tags/tag4.xml><?xml version="1.0" encoding="utf-8"?>
<p:tagLst xmlns:a="http://schemas.openxmlformats.org/drawingml/2006/main" xmlns:r="http://schemas.openxmlformats.org/officeDocument/2006/relationships" xmlns:p="http://schemas.openxmlformats.org/presentationml/2006/main">
  <p:tag name="TIMING" val="|41.8|3.7|3.7|1.4"/>
</p:tagLst>
</file>

<file path=ppt/tags/tag5.xml><?xml version="1.0" encoding="utf-8"?>
<p:tagLst xmlns:a="http://schemas.openxmlformats.org/drawingml/2006/main" xmlns:r="http://schemas.openxmlformats.org/officeDocument/2006/relationships" xmlns:p="http://schemas.openxmlformats.org/presentationml/2006/main">
  <p:tag name="TIMING" val="|28.1"/>
</p:tagLst>
</file>

<file path=ppt/tags/tag6.xml><?xml version="1.0" encoding="utf-8"?>
<p:tagLst xmlns:a="http://schemas.openxmlformats.org/drawingml/2006/main" xmlns:r="http://schemas.openxmlformats.org/officeDocument/2006/relationships" xmlns:p="http://schemas.openxmlformats.org/presentationml/2006/main">
  <p:tag name="TIMING" val="|39.5|6.4"/>
</p:tagLst>
</file>

<file path=ppt/tags/tag7.xml><?xml version="1.0" encoding="utf-8"?>
<p:tagLst xmlns:a="http://schemas.openxmlformats.org/drawingml/2006/main" xmlns:r="http://schemas.openxmlformats.org/officeDocument/2006/relationships" xmlns:p="http://schemas.openxmlformats.org/presentationml/2006/main">
  <p:tag name="TIMING" val="|23.9"/>
</p:tagLst>
</file>

<file path=ppt/tags/tag8.xml><?xml version="1.0" encoding="utf-8"?>
<p:tagLst xmlns:a="http://schemas.openxmlformats.org/drawingml/2006/main" xmlns:r="http://schemas.openxmlformats.org/officeDocument/2006/relationships" xmlns:p="http://schemas.openxmlformats.org/presentationml/2006/main">
  <p:tag name="TIMING" val="|22.3|6.3|21|3.9|16.3"/>
</p:tagLst>
</file>

<file path=ppt/tags/tag9.xml><?xml version="1.0" encoding="utf-8"?>
<p:tagLst xmlns:a="http://schemas.openxmlformats.org/drawingml/2006/main" xmlns:r="http://schemas.openxmlformats.org/officeDocument/2006/relationships" xmlns:p="http://schemas.openxmlformats.org/presentationml/2006/main">
  <p:tag name="TIMING" val="|98.9|2.7"/>
</p:tagLst>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1_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3.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4.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920</TotalTime>
  <Words>9939</Words>
  <Application>Microsoft Office PowerPoint</Application>
  <PresentationFormat>On-screen Show (4:3)</PresentationFormat>
  <Paragraphs>676</Paragraphs>
  <Slides>60</Slides>
  <Notes>52</Notes>
  <HiddenSlides>0</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ksu_22_4x3</vt:lpstr>
      <vt:lpstr>1_ksu_22_4x3</vt:lpstr>
      <vt:lpstr>ksu_22_4x3</vt:lpstr>
      <vt:lpstr>ksu_22_4x3</vt:lpstr>
      <vt:lpstr>IT 3123 Hardware and Software Concepts</vt:lpstr>
      <vt:lpstr>About Note Taking and Studying</vt:lpstr>
      <vt:lpstr>Computing in the 21st Century</vt:lpstr>
      <vt:lpstr>Computer Components</vt:lpstr>
      <vt:lpstr>Computer Systems</vt:lpstr>
      <vt:lpstr>Computer Systems</vt:lpstr>
      <vt:lpstr>“Virtual” Components</vt:lpstr>
      <vt:lpstr>The Virtual Machine Concept</vt:lpstr>
      <vt:lpstr>Languages, Levels, Virtual Machines</vt:lpstr>
      <vt:lpstr>The von Neumann Architecture</vt:lpstr>
      <vt:lpstr>The Arithmetic Logic Unit (ALU)</vt:lpstr>
      <vt:lpstr>The Control Unit</vt:lpstr>
      <vt:lpstr>Registers</vt:lpstr>
      <vt:lpstr>The Interface Unit</vt:lpstr>
      <vt:lpstr>Memory</vt:lpstr>
      <vt:lpstr>Units of Memory</vt:lpstr>
      <vt:lpstr>Stored Program Concept</vt:lpstr>
      <vt:lpstr>Application Software</vt:lpstr>
      <vt:lpstr>Operating System</vt:lpstr>
      <vt:lpstr>Communications Hardware</vt:lpstr>
      <vt:lpstr>Communications Software</vt:lpstr>
      <vt:lpstr>How We Got Here: Early Ideas</vt:lpstr>
      <vt:lpstr>Charles Babbage and Ada King</vt:lpstr>
      <vt:lpstr>The World War II Era</vt:lpstr>
      <vt:lpstr>The World War II Era (2)</vt:lpstr>
      <vt:lpstr>The ENIAC</vt:lpstr>
      <vt:lpstr>The Post-War Era</vt:lpstr>
      <vt:lpstr>Vannevar Bush and the Memex</vt:lpstr>
      <vt:lpstr>Moore’s Law</vt:lpstr>
      <vt:lpstr>1960’s and 1970’s</vt:lpstr>
      <vt:lpstr>1980’s and 1990’s</vt:lpstr>
      <vt:lpstr>2000’s</vt:lpstr>
      <vt:lpstr>2010’s</vt:lpstr>
      <vt:lpstr>2020’s</vt:lpstr>
      <vt:lpstr>The Internet and  the World Wide Web</vt:lpstr>
      <vt:lpstr>How the Internet  Changed Things</vt:lpstr>
      <vt:lpstr>Standards</vt:lpstr>
      <vt:lpstr>The Internet and Standards</vt:lpstr>
      <vt:lpstr>The Importance of Standards</vt:lpstr>
      <vt:lpstr>Where Standards Come From</vt:lpstr>
      <vt:lpstr>Convergence</vt:lpstr>
      <vt:lpstr>No Free Lunch</vt:lpstr>
      <vt:lpstr>Systems and Architecture</vt:lpstr>
      <vt:lpstr>System Defined</vt:lpstr>
      <vt:lpstr>Abstract System</vt:lpstr>
      <vt:lpstr>Information Technology Systems</vt:lpstr>
      <vt:lpstr>IT System Architectures</vt:lpstr>
      <vt:lpstr>Example: Sound System</vt:lpstr>
      <vt:lpstr>Monolithic Architecture</vt:lpstr>
      <vt:lpstr>Client-Server Architecture</vt:lpstr>
      <vt:lpstr>Web-Based Computing</vt:lpstr>
      <vt:lpstr>Intranets</vt:lpstr>
      <vt:lpstr>Multi-tier Architecture</vt:lpstr>
      <vt:lpstr>Cloud Computing</vt:lpstr>
      <vt:lpstr>There is no Cloud</vt:lpstr>
      <vt:lpstr>“Information Technology”</vt:lpstr>
      <vt:lpstr>The Role of the Systems Architect</vt:lpstr>
      <vt:lpstr>The Academic Discipline</vt:lpstr>
      <vt:lpstr>Professionalism</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16</cp:revision>
  <cp:lastPrinted>2022-12-20T21:55:20Z</cp:lastPrinted>
  <dcterms:created xsi:type="dcterms:W3CDTF">2022-12-15T18:36:54Z</dcterms:created>
  <dcterms:modified xsi:type="dcterms:W3CDTF">2023-05-11T14:26:49Z</dcterms:modified>
</cp:coreProperties>
</file>